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75.jpg" ContentType="image/pn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90.jpg" ContentType="image/jpg"/>
  <Override PartName="/ppt/media/image91.jpg" ContentType="image/jp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8"/>
  </p:notesMasterIdLst>
  <p:sldIdLst>
    <p:sldId id="256" r:id="rId2"/>
    <p:sldId id="530" r:id="rId3"/>
    <p:sldId id="456" r:id="rId4"/>
    <p:sldId id="459" r:id="rId5"/>
    <p:sldId id="263" r:id="rId6"/>
    <p:sldId id="531" r:id="rId7"/>
    <p:sldId id="532" r:id="rId8"/>
    <p:sldId id="533" r:id="rId9"/>
    <p:sldId id="534" r:id="rId10"/>
    <p:sldId id="535" r:id="rId11"/>
    <p:sldId id="540" r:id="rId12"/>
    <p:sldId id="281" r:id="rId13"/>
    <p:sldId id="541" r:id="rId14"/>
    <p:sldId id="542" r:id="rId15"/>
    <p:sldId id="543" r:id="rId16"/>
    <p:sldId id="557" r:id="rId17"/>
    <p:sldId id="544" r:id="rId18"/>
    <p:sldId id="536" r:id="rId19"/>
    <p:sldId id="555" r:id="rId20"/>
    <p:sldId id="547" r:id="rId21"/>
    <p:sldId id="548" r:id="rId22"/>
    <p:sldId id="515" r:id="rId23"/>
    <p:sldId id="554" r:id="rId24"/>
    <p:sldId id="553" r:id="rId25"/>
    <p:sldId id="392" r:id="rId26"/>
    <p:sldId id="409" r:id="rId27"/>
    <p:sldId id="550" r:id="rId28"/>
    <p:sldId id="560" r:id="rId29"/>
    <p:sldId id="398" r:id="rId30"/>
    <p:sldId id="390" r:id="rId31"/>
    <p:sldId id="391" r:id="rId32"/>
    <p:sldId id="401" r:id="rId33"/>
    <p:sldId id="389" r:id="rId34"/>
    <p:sldId id="386" r:id="rId35"/>
    <p:sldId id="385" r:id="rId36"/>
    <p:sldId id="387" r:id="rId37"/>
    <p:sldId id="384" r:id="rId38"/>
    <p:sldId id="559" r:id="rId39"/>
    <p:sldId id="558" r:id="rId40"/>
    <p:sldId id="396" r:id="rId41"/>
    <p:sldId id="561" r:id="rId42"/>
    <p:sldId id="397" r:id="rId43"/>
    <p:sldId id="537" r:id="rId44"/>
    <p:sldId id="322" r:id="rId45"/>
    <p:sldId id="501" r:id="rId46"/>
    <p:sldId id="512" r:id="rId47"/>
    <p:sldId id="502" r:id="rId48"/>
    <p:sldId id="470" r:id="rId49"/>
    <p:sldId id="509" r:id="rId50"/>
    <p:sldId id="328" r:id="rId51"/>
    <p:sldId id="517" r:id="rId52"/>
    <p:sldId id="513" r:id="rId53"/>
    <p:sldId id="303" r:id="rId54"/>
    <p:sldId id="469" r:id="rId55"/>
    <p:sldId id="514" r:id="rId56"/>
    <p:sldId id="494" r:id="rId57"/>
    <p:sldId id="495" r:id="rId58"/>
    <p:sldId id="518" r:id="rId59"/>
    <p:sldId id="538" r:id="rId60"/>
    <p:sldId id="474" r:id="rId61"/>
    <p:sldId id="520" r:id="rId62"/>
    <p:sldId id="481" r:id="rId63"/>
    <p:sldId id="522" r:id="rId64"/>
    <p:sldId id="491" r:id="rId65"/>
    <p:sldId id="571" r:id="rId66"/>
    <p:sldId id="582" r:id="rId67"/>
    <p:sldId id="568" r:id="rId68"/>
    <p:sldId id="499" r:id="rId69"/>
    <p:sldId id="412" r:id="rId70"/>
    <p:sldId id="414" r:id="rId71"/>
    <p:sldId id="431" r:id="rId72"/>
    <p:sldId id="432" r:id="rId73"/>
    <p:sldId id="415" r:id="rId74"/>
    <p:sldId id="436" r:id="rId75"/>
    <p:sldId id="528" r:id="rId76"/>
    <p:sldId id="428" r:id="rId77"/>
    <p:sldId id="539" r:id="rId78"/>
    <p:sldId id="290" r:id="rId79"/>
    <p:sldId id="292" r:id="rId80"/>
    <p:sldId id="360" r:id="rId81"/>
    <p:sldId id="363" r:id="rId82"/>
    <p:sldId id="562" r:id="rId83"/>
    <p:sldId id="563" r:id="rId84"/>
    <p:sldId id="567" r:id="rId85"/>
    <p:sldId id="587" r:id="rId86"/>
    <p:sldId id="589" r:id="rId87"/>
    <p:sldId id="353" r:id="rId88"/>
    <p:sldId id="355" r:id="rId89"/>
    <p:sldId id="357" r:id="rId90"/>
    <p:sldId id="358" r:id="rId91"/>
    <p:sldId id="359" r:id="rId92"/>
    <p:sldId id="351" r:id="rId93"/>
    <p:sldId id="590" r:id="rId94"/>
    <p:sldId id="525" r:id="rId95"/>
    <p:sldId id="527" r:id="rId96"/>
    <p:sldId id="268" r:id="rId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E06E92A-CEEF-4570-974F-F5F47BBC3FD1}">
          <p14:sldIdLst>
            <p14:sldId id="256"/>
            <p14:sldId id="530"/>
            <p14:sldId id="456"/>
            <p14:sldId id="459"/>
            <p14:sldId id="263"/>
            <p14:sldId id="531"/>
            <p14:sldId id="532"/>
            <p14:sldId id="533"/>
            <p14:sldId id="534"/>
            <p14:sldId id="535"/>
            <p14:sldId id="540"/>
            <p14:sldId id="281"/>
            <p14:sldId id="541"/>
            <p14:sldId id="542"/>
            <p14:sldId id="543"/>
            <p14:sldId id="557"/>
            <p14:sldId id="544"/>
            <p14:sldId id="536"/>
            <p14:sldId id="555"/>
            <p14:sldId id="547"/>
            <p14:sldId id="548"/>
            <p14:sldId id="515"/>
            <p14:sldId id="554"/>
            <p14:sldId id="553"/>
            <p14:sldId id="392"/>
            <p14:sldId id="409"/>
            <p14:sldId id="550"/>
            <p14:sldId id="560"/>
            <p14:sldId id="398"/>
            <p14:sldId id="390"/>
            <p14:sldId id="391"/>
            <p14:sldId id="401"/>
            <p14:sldId id="389"/>
            <p14:sldId id="386"/>
            <p14:sldId id="385"/>
            <p14:sldId id="387"/>
            <p14:sldId id="384"/>
            <p14:sldId id="559"/>
            <p14:sldId id="558"/>
            <p14:sldId id="396"/>
            <p14:sldId id="561"/>
            <p14:sldId id="397"/>
            <p14:sldId id="537"/>
            <p14:sldId id="322"/>
            <p14:sldId id="501"/>
            <p14:sldId id="512"/>
            <p14:sldId id="502"/>
            <p14:sldId id="470"/>
            <p14:sldId id="509"/>
            <p14:sldId id="328"/>
            <p14:sldId id="517"/>
            <p14:sldId id="513"/>
            <p14:sldId id="303"/>
            <p14:sldId id="469"/>
            <p14:sldId id="514"/>
            <p14:sldId id="494"/>
            <p14:sldId id="495"/>
            <p14:sldId id="518"/>
            <p14:sldId id="538"/>
            <p14:sldId id="474"/>
            <p14:sldId id="520"/>
            <p14:sldId id="481"/>
            <p14:sldId id="522"/>
            <p14:sldId id="491"/>
            <p14:sldId id="571"/>
            <p14:sldId id="582"/>
            <p14:sldId id="568"/>
            <p14:sldId id="499"/>
            <p14:sldId id="412"/>
            <p14:sldId id="414"/>
            <p14:sldId id="431"/>
            <p14:sldId id="432"/>
            <p14:sldId id="415"/>
            <p14:sldId id="436"/>
            <p14:sldId id="528"/>
            <p14:sldId id="428"/>
            <p14:sldId id="539"/>
            <p14:sldId id="290"/>
            <p14:sldId id="292"/>
            <p14:sldId id="360"/>
            <p14:sldId id="363"/>
            <p14:sldId id="562"/>
            <p14:sldId id="563"/>
            <p14:sldId id="567"/>
            <p14:sldId id="587"/>
            <p14:sldId id="589"/>
            <p14:sldId id="353"/>
            <p14:sldId id="355"/>
            <p14:sldId id="357"/>
            <p14:sldId id="358"/>
            <p14:sldId id="359"/>
            <p14:sldId id="351"/>
            <p14:sldId id="590"/>
            <p14:sldId id="525"/>
          </p14:sldIdLst>
        </p14:section>
        <p14:section name="附录" id="{6D040A7E-484D-4ECA-9CE5-17EC2EC17F89}">
          <p14:sldIdLst>
            <p14:sldId id="52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Bai" initials="MOU" lastIdx="8" clrIdx="0">
    <p:extLst>
      <p:ext uri="{19B8F6BF-5375-455C-9EA6-DF929625EA0E}">
        <p15:presenceInfo xmlns:p15="http://schemas.microsoft.com/office/powerpoint/2012/main" userId="Yang B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9" autoAdjust="0"/>
    <p:restoredTop sz="87793" autoAdjust="0"/>
  </p:normalViewPr>
  <p:slideViewPr>
    <p:cSldViewPr snapToGrid="0">
      <p:cViewPr varScale="1">
        <p:scale>
          <a:sx n="77" d="100"/>
          <a:sy n="77" d="100"/>
        </p:scale>
        <p:origin x="1063" y="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138.png"/><Relationship Id="rId7" Type="http://schemas.openxmlformats.org/officeDocument/2006/relationships/image" Target="../media/image142.gif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image" Target="../media/image136.jpeg"/><Relationship Id="rId6" Type="http://schemas.openxmlformats.org/officeDocument/2006/relationships/image" Target="../media/image141.jpeg"/><Relationship Id="rId11" Type="http://schemas.openxmlformats.org/officeDocument/2006/relationships/image" Target="../media/image146.jpeg"/><Relationship Id="rId5" Type="http://schemas.openxmlformats.org/officeDocument/2006/relationships/image" Target="../media/image140.jpeg"/><Relationship Id="rId10" Type="http://schemas.openxmlformats.org/officeDocument/2006/relationships/image" Target="../media/image145.png"/><Relationship Id="rId4" Type="http://schemas.openxmlformats.org/officeDocument/2006/relationships/image" Target="../media/image139.jpeg"/><Relationship Id="rId9" Type="http://schemas.openxmlformats.org/officeDocument/2006/relationships/image" Target="../media/image14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138.png"/><Relationship Id="rId7" Type="http://schemas.openxmlformats.org/officeDocument/2006/relationships/image" Target="../media/image142.gif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image" Target="../media/image136.jpeg"/><Relationship Id="rId6" Type="http://schemas.openxmlformats.org/officeDocument/2006/relationships/image" Target="../media/image141.jpeg"/><Relationship Id="rId11" Type="http://schemas.openxmlformats.org/officeDocument/2006/relationships/image" Target="../media/image146.jpeg"/><Relationship Id="rId5" Type="http://schemas.openxmlformats.org/officeDocument/2006/relationships/image" Target="../media/image140.jpeg"/><Relationship Id="rId10" Type="http://schemas.openxmlformats.org/officeDocument/2006/relationships/image" Target="../media/image145.png"/><Relationship Id="rId4" Type="http://schemas.openxmlformats.org/officeDocument/2006/relationships/image" Target="../media/image139.jpeg"/><Relationship Id="rId9" Type="http://schemas.openxmlformats.org/officeDocument/2006/relationships/image" Target="../media/image14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63112C-E76D-464F-82C1-06F60F365AC8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</dgm:pt>
    <dgm:pt modelId="{D5C1B96E-FDD9-490B-86CE-6FA60CC4FDF7}">
      <dgm:prSet phldrT="[Text]"/>
      <dgm:spPr/>
      <dgm:t>
        <a:bodyPr/>
        <a:lstStyle/>
        <a:p>
          <a:r>
            <a:rPr lang="zh-CN" altLang="en-US">
              <a:latin typeface="+mn-lt"/>
              <a:ea typeface="+mn-ea"/>
              <a:cs typeface="+mn-ea"/>
              <a:sym typeface="+mn-lt"/>
            </a:rPr>
            <a:t>微生物组</a:t>
          </a:r>
          <a:br>
            <a:rPr lang="en-US" altLang="zh-CN">
              <a:latin typeface="+mn-lt"/>
              <a:ea typeface="+mn-ea"/>
              <a:cs typeface="+mn-ea"/>
              <a:sym typeface="+mn-lt"/>
            </a:rPr>
          </a:br>
          <a:r>
            <a:rPr lang="zh-CN" altLang="en-US">
              <a:latin typeface="+mn-lt"/>
              <a:ea typeface="+mn-ea"/>
              <a:cs typeface="+mn-ea"/>
              <a:sym typeface="+mn-lt"/>
            </a:rPr>
            <a:t>取样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D7D35AC-9560-45A6-9512-E50345506A15}" type="par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1F0DBA8-A325-4310-92E9-C527B173FC0C}" type="sib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5C7DF05-1F26-465D-856C-3ECE605A6EC9}">
      <dgm:prSet phldrT="[Text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数据处理</a:t>
          </a:r>
          <a:br>
            <a:rPr lang="en-US" altLang="zh-CN" dirty="0">
              <a:latin typeface="+mn-lt"/>
              <a:ea typeface="+mn-ea"/>
              <a:cs typeface="+mn-ea"/>
              <a:sym typeface="+mn-lt"/>
            </a:rPr>
          </a:b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质控定量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03C20ABD-8570-427D-9441-0AD6FF9110AC}" type="par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731F046-6C28-410D-BAF8-7A8278C53A6E}" type="sib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1FEA05B-8EAD-4C26-8742-74BD1CD4E60E}">
      <dgm:prSet phldrT="[Text]"/>
      <dgm:spPr/>
      <dgm:t>
        <a:bodyPr/>
        <a:lstStyle/>
        <a:p>
          <a:r>
            <a:rPr lang="zh-CN" altLang="en-US">
              <a:latin typeface="+mn-lt"/>
              <a:ea typeface="+mn-ea"/>
              <a:cs typeface="+mn-ea"/>
              <a:sym typeface="+mn-lt"/>
            </a:rPr>
            <a:t>统计分析</a:t>
          </a:r>
          <a:br>
            <a:rPr lang="en-US" altLang="zh-CN">
              <a:latin typeface="+mn-lt"/>
              <a:ea typeface="+mn-ea"/>
              <a:cs typeface="+mn-ea"/>
              <a:sym typeface="+mn-lt"/>
            </a:rPr>
          </a:br>
          <a:r>
            <a:rPr lang="zh-CN" altLang="en-US">
              <a:latin typeface="+mn-lt"/>
              <a:ea typeface="+mn-ea"/>
              <a:cs typeface="+mn-ea"/>
              <a:sym typeface="+mn-lt"/>
            </a:rPr>
            <a:t>可视化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E1614D7-7AC6-4978-971E-71DB728D7F49}" type="par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D8271D7-BAA8-4ECE-967A-2CF0AA29FC2D}" type="sib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FF01F283-2C8A-46AF-A586-6064BFBE3C30}">
      <dgm:prSet/>
      <dgm:spPr/>
      <dgm:t>
        <a:bodyPr/>
        <a:lstStyle/>
        <a:p>
          <a:r>
            <a:rPr lang="en-CA">
              <a:latin typeface="+mn-lt"/>
              <a:ea typeface="+mn-ea"/>
              <a:cs typeface="+mn-ea"/>
              <a:sym typeface="+mn-lt"/>
            </a:rPr>
            <a:t>“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宏组学</a:t>
          </a:r>
          <a:r>
            <a:rPr lang="en-CA">
              <a:latin typeface="+mn-lt"/>
              <a:ea typeface="+mn-ea"/>
              <a:cs typeface="+mn-ea"/>
              <a:sym typeface="+mn-lt"/>
            </a:rPr>
            <a:t>” </a:t>
          </a:r>
          <a:br>
            <a:rPr lang="en-CA">
              <a:latin typeface="+mn-lt"/>
              <a:ea typeface="+mn-ea"/>
              <a:cs typeface="+mn-ea"/>
              <a:sym typeface="+mn-lt"/>
            </a:rPr>
          </a:br>
          <a:r>
            <a:rPr lang="zh-CN" altLang="en-US">
              <a:latin typeface="+mn-lt"/>
              <a:ea typeface="+mn-ea"/>
              <a:cs typeface="+mn-ea"/>
              <a:sym typeface="+mn-lt"/>
            </a:rPr>
            <a:t>数据产出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4EF61647-74E6-4AE7-8DA5-66D6881D84A5}" type="parTrans" cxnId="{9290CD1B-D207-4BB8-9AAC-7799C6567B50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CEC1AE3B-CB19-4D4C-81C1-5D956A3E59F2}" type="sibTrans" cxnId="{9290CD1B-D207-4BB8-9AAC-7799C6567B50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E87A2ED6-585B-4CE6-A38E-A7AFA2E1AD50}" type="pres">
      <dgm:prSet presAssocID="{2C63112C-E76D-464F-82C1-06F60F365AC8}" presName="Name0" presStyleCnt="0">
        <dgm:presLayoutVars>
          <dgm:dir/>
          <dgm:resizeHandles val="exact"/>
        </dgm:presLayoutVars>
      </dgm:prSet>
      <dgm:spPr/>
    </dgm:pt>
    <dgm:pt modelId="{DD1DF836-7CBA-4C5A-B69A-5BF2563FB35E}" type="pres">
      <dgm:prSet presAssocID="{D5C1B96E-FDD9-490B-86CE-6FA60CC4FDF7}" presName="composite" presStyleCnt="0"/>
      <dgm:spPr/>
    </dgm:pt>
    <dgm:pt modelId="{82B84E34-8334-4806-BF06-EBB7C8CD44A6}" type="pres">
      <dgm:prSet presAssocID="{D5C1B96E-FDD9-490B-86CE-6FA60CC4FDF7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69B22028-631C-4845-89C4-B7C1C932F61C}" type="pres">
      <dgm:prSet presAssocID="{D5C1B96E-FDD9-490B-86CE-6FA60CC4FDF7}" presName="txNode" presStyleLbl="node1" presStyleIdx="0" presStyleCnt="4">
        <dgm:presLayoutVars>
          <dgm:bulletEnabled val="1"/>
        </dgm:presLayoutVars>
      </dgm:prSet>
      <dgm:spPr/>
    </dgm:pt>
    <dgm:pt modelId="{8B9B759D-F6BC-4B51-9038-ADE646B54377}" type="pres">
      <dgm:prSet presAssocID="{81F0DBA8-A325-4310-92E9-C527B173FC0C}" presName="sibTrans" presStyleLbl="sibTrans2D1" presStyleIdx="0" presStyleCnt="3"/>
      <dgm:spPr/>
    </dgm:pt>
    <dgm:pt modelId="{E2D36A00-C696-41F3-A516-D759C352324B}" type="pres">
      <dgm:prSet presAssocID="{81F0DBA8-A325-4310-92E9-C527B173FC0C}" presName="connTx" presStyleLbl="sibTrans2D1" presStyleIdx="0" presStyleCnt="3"/>
      <dgm:spPr/>
    </dgm:pt>
    <dgm:pt modelId="{6DD09BBF-9451-4485-9C84-EA8155229EE1}" type="pres">
      <dgm:prSet presAssocID="{FF01F283-2C8A-46AF-A586-6064BFBE3C30}" presName="composite" presStyleCnt="0"/>
      <dgm:spPr/>
    </dgm:pt>
    <dgm:pt modelId="{E4859DBD-FBC2-4AA5-8FE5-4B51CBDEF4BF}" type="pres">
      <dgm:prSet presAssocID="{FF01F283-2C8A-46AF-A586-6064BFBE3C30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FCC3C609-278B-41AF-A778-691265416071}" type="pres">
      <dgm:prSet presAssocID="{FF01F283-2C8A-46AF-A586-6064BFBE3C30}" presName="txNode" presStyleLbl="node1" presStyleIdx="1" presStyleCnt="4">
        <dgm:presLayoutVars>
          <dgm:bulletEnabled val="1"/>
        </dgm:presLayoutVars>
      </dgm:prSet>
      <dgm:spPr/>
    </dgm:pt>
    <dgm:pt modelId="{91C62072-FFB4-4043-865A-135F2948DFB9}" type="pres">
      <dgm:prSet presAssocID="{CEC1AE3B-CB19-4D4C-81C1-5D956A3E59F2}" presName="sibTrans" presStyleLbl="sibTrans2D1" presStyleIdx="1" presStyleCnt="3"/>
      <dgm:spPr/>
    </dgm:pt>
    <dgm:pt modelId="{D8BE3A45-33F5-4C6B-9716-E0E116375513}" type="pres">
      <dgm:prSet presAssocID="{CEC1AE3B-CB19-4D4C-81C1-5D956A3E59F2}" presName="connTx" presStyleLbl="sibTrans2D1" presStyleIdx="1" presStyleCnt="3"/>
      <dgm:spPr/>
    </dgm:pt>
    <dgm:pt modelId="{F6DF5285-1E2A-46C3-9923-4EC35444EBFE}" type="pres">
      <dgm:prSet presAssocID="{85C7DF05-1F26-465D-856C-3ECE605A6EC9}" presName="composite" presStyleCnt="0"/>
      <dgm:spPr/>
    </dgm:pt>
    <dgm:pt modelId="{A8B70D90-27DF-4CFF-B345-2275F2B43645}" type="pres">
      <dgm:prSet presAssocID="{85C7DF05-1F26-465D-856C-3ECE605A6EC9}" presName="imagSh" presStyleLbl="b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292E7276-B226-48DA-A334-E02B49A8DFAA}" type="pres">
      <dgm:prSet presAssocID="{85C7DF05-1F26-465D-856C-3ECE605A6EC9}" presName="txNode" presStyleLbl="node1" presStyleIdx="2" presStyleCnt="4">
        <dgm:presLayoutVars>
          <dgm:bulletEnabled val="1"/>
        </dgm:presLayoutVars>
      </dgm:prSet>
      <dgm:spPr/>
    </dgm:pt>
    <dgm:pt modelId="{7BBE5B22-F15B-4277-BBE7-5BB8446A95F7}" type="pres">
      <dgm:prSet presAssocID="{1731F046-6C28-410D-BAF8-7A8278C53A6E}" presName="sibTrans" presStyleLbl="sibTrans2D1" presStyleIdx="2" presStyleCnt="3"/>
      <dgm:spPr/>
    </dgm:pt>
    <dgm:pt modelId="{261D993B-B8B3-42E5-812D-9F4A7E0568D7}" type="pres">
      <dgm:prSet presAssocID="{1731F046-6C28-410D-BAF8-7A8278C53A6E}" presName="connTx" presStyleLbl="sibTrans2D1" presStyleIdx="2" presStyleCnt="3"/>
      <dgm:spPr/>
    </dgm:pt>
    <dgm:pt modelId="{EC70B0B3-8CFD-408E-B30E-5E4C7CF62659}" type="pres">
      <dgm:prSet presAssocID="{11FEA05B-8EAD-4C26-8742-74BD1CD4E60E}" presName="composite" presStyleCnt="0"/>
      <dgm:spPr/>
    </dgm:pt>
    <dgm:pt modelId="{B37CF8D2-0F1E-4517-85AF-38BB46004284}" type="pres">
      <dgm:prSet presAssocID="{11FEA05B-8EAD-4C26-8742-74BD1CD4E60E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AECEFDD4-734A-4613-A5D7-D7CFFEEE4556}" type="pres">
      <dgm:prSet presAssocID="{11FEA05B-8EAD-4C26-8742-74BD1CD4E60E}" presName="txNode" presStyleLbl="node1" presStyleIdx="3" presStyleCnt="4">
        <dgm:presLayoutVars>
          <dgm:bulletEnabled val="1"/>
        </dgm:presLayoutVars>
      </dgm:prSet>
      <dgm:spPr/>
    </dgm:pt>
  </dgm:ptLst>
  <dgm:cxnLst>
    <dgm:cxn modelId="{FA3C1E00-C599-4C10-9302-9D2DEB3C4375}" type="presOf" srcId="{81F0DBA8-A325-4310-92E9-C527B173FC0C}" destId="{E2D36A00-C696-41F3-A516-D759C352324B}" srcOrd="1" destOrd="0" presId="urn:microsoft.com/office/officeart/2005/8/layout/hProcess10"/>
    <dgm:cxn modelId="{105B1913-EEF8-4B83-9B15-E1F93D1FC7DF}" type="presOf" srcId="{11FEA05B-8EAD-4C26-8742-74BD1CD4E60E}" destId="{AECEFDD4-734A-4613-A5D7-D7CFFEEE4556}" srcOrd="0" destOrd="0" presId="urn:microsoft.com/office/officeart/2005/8/layout/hProcess10"/>
    <dgm:cxn modelId="{9290CD1B-D207-4BB8-9AAC-7799C6567B50}" srcId="{2C63112C-E76D-464F-82C1-06F60F365AC8}" destId="{FF01F283-2C8A-46AF-A586-6064BFBE3C30}" srcOrd="1" destOrd="0" parTransId="{4EF61647-74E6-4AE7-8DA5-66D6881D84A5}" sibTransId="{CEC1AE3B-CB19-4D4C-81C1-5D956A3E59F2}"/>
    <dgm:cxn modelId="{244CDD2B-12F8-4378-915F-B7247C24509B}" type="presOf" srcId="{1731F046-6C28-410D-BAF8-7A8278C53A6E}" destId="{7BBE5B22-F15B-4277-BBE7-5BB8446A95F7}" srcOrd="0" destOrd="0" presId="urn:microsoft.com/office/officeart/2005/8/layout/hProcess10"/>
    <dgm:cxn modelId="{3381D72D-74BE-49E1-BC43-5E6BE851F02D}" type="presOf" srcId="{CEC1AE3B-CB19-4D4C-81C1-5D956A3E59F2}" destId="{D8BE3A45-33F5-4C6B-9716-E0E116375513}" srcOrd="1" destOrd="0" presId="urn:microsoft.com/office/officeart/2005/8/layout/hProcess10"/>
    <dgm:cxn modelId="{836EF92E-F0A5-4BFC-9BAD-7F8B2915849A}" type="presOf" srcId="{1731F046-6C28-410D-BAF8-7A8278C53A6E}" destId="{261D993B-B8B3-42E5-812D-9F4A7E0568D7}" srcOrd="1" destOrd="0" presId="urn:microsoft.com/office/officeart/2005/8/layout/hProcess10"/>
    <dgm:cxn modelId="{09088232-FE9F-41B5-A3D7-59A6B1FC2118}" srcId="{2C63112C-E76D-464F-82C1-06F60F365AC8}" destId="{D5C1B96E-FDD9-490B-86CE-6FA60CC4FDF7}" srcOrd="0" destOrd="0" parTransId="{1D7D35AC-9560-45A6-9512-E50345506A15}" sibTransId="{81F0DBA8-A325-4310-92E9-C527B173FC0C}"/>
    <dgm:cxn modelId="{D251F545-5813-4331-80A9-19BB20FD0CCA}" type="presOf" srcId="{85C7DF05-1F26-465D-856C-3ECE605A6EC9}" destId="{292E7276-B226-48DA-A334-E02B49A8DFAA}" srcOrd="0" destOrd="0" presId="urn:microsoft.com/office/officeart/2005/8/layout/hProcess10"/>
    <dgm:cxn modelId="{368A0E67-B5B3-43C8-9A60-E08C05D5B9D4}" type="presOf" srcId="{81F0DBA8-A325-4310-92E9-C527B173FC0C}" destId="{8B9B759D-F6BC-4B51-9038-ADE646B54377}" srcOrd="0" destOrd="0" presId="urn:microsoft.com/office/officeart/2005/8/layout/hProcess10"/>
    <dgm:cxn modelId="{EC6F054C-10FE-4C15-8BF8-8CEA826EA87D}" type="presOf" srcId="{D5C1B96E-FDD9-490B-86CE-6FA60CC4FDF7}" destId="{69B22028-631C-4845-89C4-B7C1C932F61C}" srcOrd="0" destOrd="0" presId="urn:microsoft.com/office/officeart/2005/8/layout/hProcess10"/>
    <dgm:cxn modelId="{2ED96B7B-48E2-4279-9EC3-64D4F781B9BC}" type="presOf" srcId="{2C63112C-E76D-464F-82C1-06F60F365AC8}" destId="{E87A2ED6-585B-4CE6-A38E-A7AFA2E1AD50}" srcOrd="0" destOrd="0" presId="urn:microsoft.com/office/officeart/2005/8/layout/hProcess10"/>
    <dgm:cxn modelId="{97D00181-5C58-45FC-BCC4-67174625E62F}" srcId="{2C63112C-E76D-464F-82C1-06F60F365AC8}" destId="{85C7DF05-1F26-465D-856C-3ECE605A6EC9}" srcOrd="2" destOrd="0" parTransId="{03C20ABD-8570-427D-9441-0AD6FF9110AC}" sibTransId="{1731F046-6C28-410D-BAF8-7A8278C53A6E}"/>
    <dgm:cxn modelId="{9F7DD69C-080C-4285-9F47-C1682A629E46}" type="presOf" srcId="{FF01F283-2C8A-46AF-A586-6064BFBE3C30}" destId="{FCC3C609-278B-41AF-A778-691265416071}" srcOrd="0" destOrd="0" presId="urn:microsoft.com/office/officeart/2005/8/layout/hProcess10"/>
    <dgm:cxn modelId="{B2E787BF-B7F8-48B1-9CD1-921AF2E16A1D}" srcId="{2C63112C-E76D-464F-82C1-06F60F365AC8}" destId="{11FEA05B-8EAD-4C26-8742-74BD1CD4E60E}" srcOrd="3" destOrd="0" parTransId="{1E1614D7-7AC6-4978-971E-71DB728D7F49}" sibTransId="{8D8271D7-BAA8-4ECE-967A-2CF0AA29FC2D}"/>
    <dgm:cxn modelId="{E436D4EA-F9B3-4A49-BA1B-961857513008}" type="presOf" srcId="{CEC1AE3B-CB19-4D4C-81C1-5D956A3E59F2}" destId="{91C62072-FFB4-4043-865A-135F2948DFB9}" srcOrd="0" destOrd="0" presId="urn:microsoft.com/office/officeart/2005/8/layout/hProcess10"/>
    <dgm:cxn modelId="{3C91838B-14E0-486E-8652-5D4D69674A99}" type="presParOf" srcId="{E87A2ED6-585B-4CE6-A38E-A7AFA2E1AD50}" destId="{DD1DF836-7CBA-4C5A-B69A-5BF2563FB35E}" srcOrd="0" destOrd="0" presId="urn:microsoft.com/office/officeart/2005/8/layout/hProcess10"/>
    <dgm:cxn modelId="{B0BD4A74-05C9-44B9-9EFC-685FF872EDF5}" type="presParOf" srcId="{DD1DF836-7CBA-4C5A-B69A-5BF2563FB35E}" destId="{82B84E34-8334-4806-BF06-EBB7C8CD44A6}" srcOrd="0" destOrd="0" presId="urn:microsoft.com/office/officeart/2005/8/layout/hProcess10"/>
    <dgm:cxn modelId="{C856B2BD-B9DA-4C92-9877-CD6CE87D0290}" type="presParOf" srcId="{DD1DF836-7CBA-4C5A-B69A-5BF2563FB35E}" destId="{69B22028-631C-4845-89C4-B7C1C932F61C}" srcOrd="1" destOrd="0" presId="urn:microsoft.com/office/officeart/2005/8/layout/hProcess10"/>
    <dgm:cxn modelId="{942806EE-D1E6-4C95-9E9F-0B1E917D3F61}" type="presParOf" srcId="{E87A2ED6-585B-4CE6-A38E-A7AFA2E1AD50}" destId="{8B9B759D-F6BC-4B51-9038-ADE646B54377}" srcOrd="1" destOrd="0" presId="urn:microsoft.com/office/officeart/2005/8/layout/hProcess10"/>
    <dgm:cxn modelId="{FCBB3C15-17C7-4225-98DF-1DA01AA8560D}" type="presParOf" srcId="{8B9B759D-F6BC-4B51-9038-ADE646B54377}" destId="{E2D36A00-C696-41F3-A516-D759C352324B}" srcOrd="0" destOrd="0" presId="urn:microsoft.com/office/officeart/2005/8/layout/hProcess10"/>
    <dgm:cxn modelId="{FA110CF8-5F82-4998-B3E5-0A0AE26E32D8}" type="presParOf" srcId="{E87A2ED6-585B-4CE6-A38E-A7AFA2E1AD50}" destId="{6DD09BBF-9451-4485-9C84-EA8155229EE1}" srcOrd="2" destOrd="0" presId="urn:microsoft.com/office/officeart/2005/8/layout/hProcess10"/>
    <dgm:cxn modelId="{BFD5FDCC-8AE0-4186-A3CB-15CEA1BC86F8}" type="presParOf" srcId="{6DD09BBF-9451-4485-9C84-EA8155229EE1}" destId="{E4859DBD-FBC2-4AA5-8FE5-4B51CBDEF4BF}" srcOrd="0" destOrd="0" presId="urn:microsoft.com/office/officeart/2005/8/layout/hProcess10"/>
    <dgm:cxn modelId="{88999930-B964-41B4-AA0C-AE43FF325A39}" type="presParOf" srcId="{6DD09BBF-9451-4485-9C84-EA8155229EE1}" destId="{FCC3C609-278B-41AF-A778-691265416071}" srcOrd="1" destOrd="0" presId="urn:microsoft.com/office/officeart/2005/8/layout/hProcess10"/>
    <dgm:cxn modelId="{6A1F9A70-0254-47ED-BC1A-524796E3364D}" type="presParOf" srcId="{E87A2ED6-585B-4CE6-A38E-A7AFA2E1AD50}" destId="{91C62072-FFB4-4043-865A-135F2948DFB9}" srcOrd="3" destOrd="0" presId="urn:microsoft.com/office/officeart/2005/8/layout/hProcess10"/>
    <dgm:cxn modelId="{9D85EB29-2782-419D-AB97-06E650E4A785}" type="presParOf" srcId="{91C62072-FFB4-4043-865A-135F2948DFB9}" destId="{D8BE3A45-33F5-4C6B-9716-E0E116375513}" srcOrd="0" destOrd="0" presId="urn:microsoft.com/office/officeart/2005/8/layout/hProcess10"/>
    <dgm:cxn modelId="{1AED7276-0DD7-472C-9CEA-9D3CC9314659}" type="presParOf" srcId="{E87A2ED6-585B-4CE6-A38E-A7AFA2E1AD50}" destId="{F6DF5285-1E2A-46C3-9923-4EC35444EBFE}" srcOrd="4" destOrd="0" presId="urn:microsoft.com/office/officeart/2005/8/layout/hProcess10"/>
    <dgm:cxn modelId="{07119DDD-9366-458D-B1C6-20D7462759AC}" type="presParOf" srcId="{F6DF5285-1E2A-46C3-9923-4EC35444EBFE}" destId="{A8B70D90-27DF-4CFF-B345-2275F2B43645}" srcOrd="0" destOrd="0" presId="urn:microsoft.com/office/officeart/2005/8/layout/hProcess10"/>
    <dgm:cxn modelId="{271C49DA-A8C5-41EA-AAA3-8906F5DB4307}" type="presParOf" srcId="{F6DF5285-1E2A-46C3-9923-4EC35444EBFE}" destId="{292E7276-B226-48DA-A334-E02B49A8DFAA}" srcOrd="1" destOrd="0" presId="urn:microsoft.com/office/officeart/2005/8/layout/hProcess10"/>
    <dgm:cxn modelId="{E697F96B-25A7-4CB3-BFE6-93A502FA6E8D}" type="presParOf" srcId="{E87A2ED6-585B-4CE6-A38E-A7AFA2E1AD50}" destId="{7BBE5B22-F15B-4277-BBE7-5BB8446A95F7}" srcOrd="5" destOrd="0" presId="urn:microsoft.com/office/officeart/2005/8/layout/hProcess10"/>
    <dgm:cxn modelId="{8CDD2696-35FD-4306-A7F0-14B090A7C7B8}" type="presParOf" srcId="{7BBE5B22-F15B-4277-BBE7-5BB8446A95F7}" destId="{261D993B-B8B3-42E5-812D-9F4A7E0568D7}" srcOrd="0" destOrd="0" presId="urn:microsoft.com/office/officeart/2005/8/layout/hProcess10"/>
    <dgm:cxn modelId="{8B879227-FE7B-4850-B1F5-9550B6EAD50B}" type="presParOf" srcId="{E87A2ED6-585B-4CE6-A38E-A7AFA2E1AD50}" destId="{EC70B0B3-8CFD-408E-B30E-5E4C7CF62659}" srcOrd="6" destOrd="0" presId="urn:microsoft.com/office/officeart/2005/8/layout/hProcess10"/>
    <dgm:cxn modelId="{0C53AEDD-C6F4-43C3-B491-A4C04686F85D}" type="presParOf" srcId="{EC70B0B3-8CFD-408E-B30E-5E4C7CF62659}" destId="{B37CF8D2-0F1E-4517-85AF-38BB46004284}" srcOrd="0" destOrd="0" presId="urn:microsoft.com/office/officeart/2005/8/layout/hProcess10"/>
    <dgm:cxn modelId="{134D1328-5072-47F2-8677-A60CE78E4706}" type="presParOf" srcId="{EC70B0B3-8CFD-408E-B30E-5E4C7CF62659}" destId="{AECEFDD4-734A-4613-A5D7-D7CFFEEE455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CC2BA7-A36F-42A9-8C15-74D3BDC202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DCDCD78-AD68-470F-918F-325CB214AEA9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大数据</a:t>
          </a:r>
        </a:p>
      </dgm:t>
    </dgm:pt>
    <dgm:pt modelId="{59D495F6-70C6-4D9A-ABA5-DD8DA56D065B}" type="parTrans" cxnId="{D0EE2A5D-D512-43F8-8EA4-83BCE8D8618B}">
      <dgm:prSet/>
      <dgm:spPr/>
      <dgm:t>
        <a:bodyPr/>
        <a:lstStyle/>
        <a:p>
          <a:endParaRPr lang="zh-CN" altLang="en-US"/>
        </a:p>
      </dgm:t>
    </dgm:pt>
    <dgm:pt modelId="{8063F474-A371-4394-9A7A-2C624B9ED32B}" type="sibTrans" cxnId="{D0EE2A5D-D512-43F8-8EA4-83BCE8D8618B}">
      <dgm:prSet/>
      <dgm:spPr/>
      <dgm:t>
        <a:bodyPr/>
        <a:lstStyle/>
        <a:p>
          <a:endParaRPr lang="zh-CN" altLang="en-US"/>
        </a:p>
      </dgm:t>
    </dgm:pt>
    <dgm:pt modelId="{38282AF9-323B-484E-A14A-057B38A57580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大表</a:t>
          </a:r>
        </a:p>
      </dgm:t>
    </dgm:pt>
    <dgm:pt modelId="{7B48FD9F-2E9F-4F9F-A243-EA5C330DD80F}" type="parTrans" cxnId="{2AF6FE88-045E-4233-9D01-D4B9972CCB28}">
      <dgm:prSet/>
      <dgm:spPr/>
      <dgm:t>
        <a:bodyPr/>
        <a:lstStyle/>
        <a:p>
          <a:endParaRPr lang="zh-CN" altLang="en-US"/>
        </a:p>
      </dgm:t>
    </dgm:pt>
    <dgm:pt modelId="{15B58E1E-A214-42CD-81D3-53C07B8177D8}" type="sibTrans" cxnId="{2AF6FE88-045E-4233-9D01-D4B9972CCB28}">
      <dgm:prSet/>
      <dgm:spPr/>
      <dgm:t>
        <a:bodyPr/>
        <a:lstStyle/>
        <a:p>
          <a:endParaRPr lang="zh-CN" altLang="en-US"/>
        </a:p>
      </dgm:t>
    </dgm:pt>
    <dgm:pt modelId="{DBB8843E-01DF-4C12-BEA2-18E2FEAFA2EC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小表</a:t>
          </a:r>
        </a:p>
      </dgm:t>
    </dgm:pt>
    <dgm:pt modelId="{80FD254C-2B40-4E51-A036-880953B85015}" type="parTrans" cxnId="{F8C0BED1-96B6-4A13-9993-DE43AB0A6464}">
      <dgm:prSet/>
      <dgm:spPr/>
      <dgm:t>
        <a:bodyPr/>
        <a:lstStyle/>
        <a:p>
          <a:endParaRPr lang="zh-CN" altLang="en-US"/>
        </a:p>
      </dgm:t>
    </dgm:pt>
    <dgm:pt modelId="{BC316E4C-BD50-4B2B-BEB5-993B605C7441}" type="sibTrans" cxnId="{F8C0BED1-96B6-4A13-9993-DE43AB0A6464}">
      <dgm:prSet/>
      <dgm:spPr/>
      <dgm:t>
        <a:bodyPr/>
        <a:lstStyle/>
        <a:p>
          <a:endParaRPr lang="zh-CN" altLang="en-US"/>
        </a:p>
      </dgm:t>
    </dgm:pt>
    <dgm:pt modelId="{83E26E60-4771-4C19-ADEF-DAAF481486DF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图</a:t>
          </a:r>
        </a:p>
      </dgm:t>
    </dgm:pt>
    <dgm:pt modelId="{88317C16-7C9B-4C1E-8BDB-EC23C99C5F00}" type="parTrans" cxnId="{74FE3FFA-3085-4BCA-8CCA-3071BB7357FC}">
      <dgm:prSet/>
      <dgm:spPr/>
      <dgm:t>
        <a:bodyPr/>
        <a:lstStyle/>
        <a:p>
          <a:endParaRPr lang="zh-CN" altLang="en-US"/>
        </a:p>
      </dgm:t>
    </dgm:pt>
    <dgm:pt modelId="{B018D2CA-4210-4D33-B0BE-09DD623DFD5B}" type="sibTrans" cxnId="{74FE3FFA-3085-4BCA-8CCA-3071BB7357FC}">
      <dgm:prSet/>
      <dgm:spPr/>
      <dgm:t>
        <a:bodyPr/>
        <a:lstStyle/>
        <a:p>
          <a:endParaRPr lang="zh-CN" altLang="en-US"/>
        </a:p>
      </dgm:t>
    </dgm:pt>
    <dgm:pt modelId="{CF5103D1-9AF1-44FA-88F7-83C476BEA1C9}" type="pres">
      <dgm:prSet presAssocID="{B5CC2BA7-A36F-42A9-8C15-74D3BDC2023B}" presName="Name0" presStyleCnt="0">
        <dgm:presLayoutVars>
          <dgm:dir/>
          <dgm:resizeHandles val="exact"/>
        </dgm:presLayoutVars>
      </dgm:prSet>
      <dgm:spPr/>
    </dgm:pt>
    <dgm:pt modelId="{EB768A26-4983-45A1-ADAF-A9AED671D8EB}" type="pres">
      <dgm:prSet presAssocID="{DDCDCD78-AD68-470F-918F-325CB214AEA9}" presName="node" presStyleLbl="node1" presStyleIdx="0" presStyleCnt="4">
        <dgm:presLayoutVars>
          <dgm:bulletEnabled val="1"/>
        </dgm:presLayoutVars>
      </dgm:prSet>
      <dgm:spPr/>
    </dgm:pt>
    <dgm:pt modelId="{3AF6DA33-C05B-46F7-8B2A-67D6CA11495F}" type="pres">
      <dgm:prSet presAssocID="{8063F474-A371-4394-9A7A-2C624B9ED32B}" presName="sibTrans" presStyleLbl="sibTrans2D1" presStyleIdx="0" presStyleCnt="3"/>
      <dgm:spPr/>
    </dgm:pt>
    <dgm:pt modelId="{F4C4B17B-346A-4595-BD9B-DE9F9426EEBF}" type="pres">
      <dgm:prSet presAssocID="{8063F474-A371-4394-9A7A-2C624B9ED32B}" presName="connectorText" presStyleLbl="sibTrans2D1" presStyleIdx="0" presStyleCnt="3"/>
      <dgm:spPr/>
    </dgm:pt>
    <dgm:pt modelId="{9260E0C3-8B4C-4B48-844D-1F874DD606E4}" type="pres">
      <dgm:prSet presAssocID="{38282AF9-323B-484E-A14A-057B38A57580}" presName="node" presStyleLbl="node1" presStyleIdx="1" presStyleCnt="4">
        <dgm:presLayoutVars>
          <dgm:bulletEnabled val="1"/>
        </dgm:presLayoutVars>
      </dgm:prSet>
      <dgm:spPr/>
    </dgm:pt>
    <dgm:pt modelId="{23C60883-803A-4702-94A8-239DD2AEB94B}" type="pres">
      <dgm:prSet presAssocID="{15B58E1E-A214-42CD-81D3-53C07B8177D8}" presName="sibTrans" presStyleLbl="sibTrans2D1" presStyleIdx="1" presStyleCnt="3"/>
      <dgm:spPr/>
    </dgm:pt>
    <dgm:pt modelId="{E8150FDB-026F-49E2-B63C-FD94884D264C}" type="pres">
      <dgm:prSet presAssocID="{15B58E1E-A214-42CD-81D3-53C07B8177D8}" presName="connectorText" presStyleLbl="sibTrans2D1" presStyleIdx="1" presStyleCnt="3"/>
      <dgm:spPr/>
    </dgm:pt>
    <dgm:pt modelId="{45617A28-A0D2-4B9C-A3A7-AA7B353F66B2}" type="pres">
      <dgm:prSet presAssocID="{DBB8843E-01DF-4C12-BEA2-18E2FEAFA2EC}" presName="node" presStyleLbl="node1" presStyleIdx="2" presStyleCnt="4">
        <dgm:presLayoutVars>
          <dgm:bulletEnabled val="1"/>
        </dgm:presLayoutVars>
      </dgm:prSet>
      <dgm:spPr/>
    </dgm:pt>
    <dgm:pt modelId="{8BC24E89-BDCC-4C3C-8DF9-89A86FD7D0AE}" type="pres">
      <dgm:prSet presAssocID="{BC316E4C-BD50-4B2B-BEB5-993B605C7441}" presName="sibTrans" presStyleLbl="sibTrans2D1" presStyleIdx="2" presStyleCnt="3"/>
      <dgm:spPr/>
    </dgm:pt>
    <dgm:pt modelId="{89554EC9-AEE8-4982-AB7D-509A526BFE60}" type="pres">
      <dgm:prSet presAssocID="{BC316E4C-BD50-4B2B-BEB5-993B605C7441}" presName="connectorText" presStyleLbl="sibTrans2D1" presStyleIdx="2" presStyleCnt="3"/>
      <dgm:spPr/>
    </dgm:pt>
    <dgm:pt modelId="{1BE9D9F4-A813-45DF-818B-6A6CAAFE181A}" type="pres">
      <dgm:prSet presAssocID="{83E26E60-4771-4C19-ADEF-DAAF481486DF}" presName="node" presStyleLbl="node1" presStyleIdx="3" presStyleCnt="4">
        <dgm:presLayoutVars>
          <dgm:bulletEnabled val="1"/>
        </dgm:presLayoutVars>
      </dgm:prSet>
      <dgm:spPr/>
    </dgm:pt>
  </dgm:ptLst>
  <dgm:cxnLst>
    <dgm:cxn modelId="{E5459B0A-E851-4C35-A1DF-136138C2DC22}" type="presOf" srcId="{8063F474-A371-4394-9A7A-2C624B9ED32B}" destId="{F4C4B17B-346A-4595-BD9B-DE9F9426EEBF}" srcOrd="1" destOrd="0" presId="urn:microsoft.com/office/officeart/2005/8/layout/process1"/>
    <dgm:cxn modelId="{04387C1C-1368-4657-A7C0-6E332D0318B9}" type="presOf" srcId="{83E26E60-4771-4C19-ADEF-DAAF481486DF}" destId="{1BE9D9F4-A813-45DF-818B-6A6CAAFE181A}" srcOrd="0" destOrd="0" presId="urn:microsoft.com/office/officeart/2005/8/layout/process1"/>
    <dgm:cxn modelId="{8FD7B22D-9925-424B-A981-9113ED7745C8}" type="presOf" srcId="{B5CC2BA7-A36F-42A9-8C15-74D3BDC2023B}" destId="{CF5103D1-9AF1-44FA-88F7-83C476BEA1C9}" srcOrd="0" destOrd="0" presId="urn:microsoft.com/office/officeart/2005/8/layout/process1"/>
    <dgm:cxn modelId="{BAB5BE3D-F4A0-4941-AFA7-B45B96796A08}" type="presOf" srcId="{38282AF9-323B-484E-A14A-057B38A57580}" destId="{9260E0C3-8B4C-4B48-844D-1F874DD606E4}" srcOrd="0" destOrd="0" presId="urn:microsoft.com/office/officeart/2005/8/layout/process1"/>
    <dgm:cxn modelId="{D0EE2A5D-D512-43F8-8EA4-83BCE8D8618B}" srcId="{B5CC2BA7-A36F-42A9-8C15-74D3BDC2023B}" destId="{DDCDCD78-AD68-470F-918F-325CB214AEA9}" srcOrd="0" destOrd="0" parTransId="{59D495F6-70C6-4D9A-ABA5-DD8DA56D065B}" sibTransId="{8063F474-A371-4394-9A7A-2C624B9ED32B}"/>
    <dgm:cxn modelId="{FE92794C-1AF8-4EA5-86B1-4327CFA0A700}" type="presOf" srcId="{15B58E1E-A214-42CD-81D3-53C07B8177D8}" destId="{E8150FDB-026F-49E2-B63C-FD94884D264C}" srcOrd="1" destOrd="0" presId="urn:microsoft.com/office/officeart/2005/8/layout/process1"/>
    <dgm:cxn modelId="{EB50C371-D70A-4A13-B3C1-400D75A62D21}" type="presOf" srcId="{DDCDCD78-AD68-470F-918F-325CB214AEA9}" destId="{EB768A26-4983-45A1-ADAF-A9AED671D8EB}" srcOrd="0" destOrd="0" presId="urn:microsoft.com/office/officeart/2005/8/layout/process1"/>
    <dgm:cxn modelId="{2AF6FE88-045E-4233-9D01-D4B9972CCB28}" srcId="{B5CC2BA7-A36F-42A9-8C15-74D3BDC2023B}" destId="{38282AF9-323B-484E-A14A-057B38A57580}" srcOrd="1" destOrd="0" parTransId="{7B48FD9F-2E9F-4F9F-A243-EA5C330DD80F}" sibTransId="{15B58E1E-A214-42CD-81D3-53C07B8177D8}"/>
    <dgm:cxn modelId="{EA17FA8B-1ECC-4B66-A517-0D3B41151A35}" type="presOf" srcId="{BC316E4C-BD50-4B2B-BEB5-993B605C7441}" destId="{89554EC9-AEE8-4982-AB7D-509A526BFE60}" srcOrd="1" destOrd="0" presId="urn:microsoft.com/office/officeart/2005/8/layout/process1"/>
    <dgm:cxn modelId="{14DD2FCB-5FB9-4654-9DC1-EBC6BA8D55D4}" type="presOf" srcId="{DBB8843E-01DF-4C12-BEA2-18E2FEAFA2EC}" destId="{45617A28-A0D2-4B9C-A3A7-AA7B353F66B2}" srcOrd="0" destOrd="0" presId="urn:microsoft.com/office/officeart/2005/8/layout/process1"/>
    <dgm:cxn modelId="{0CB100CF-6925-4757-B226-5D353B855842}" type="presOf" srcId="{15B58E1E-A214-42CD-81D3-53C07B8177D8}" destId="{23C60883-803A-4702-94A8-239DD2AEB94B}" srcOrd="0" destOrd="0" presId="urn:microsoft.com/office/officeart/2005/8/layout/process1"/>
    <dgm:cxn modelId="{F8C0BED1-96B6-4A13-9993-DE43AB0A6464}" srcId="{B5CC2BA7-A36F-42A9-8C15-74D3BDC2023B}" destId="{DBB8843E-01DF-4C12-BEA2-18E2FEAFA2EC}" srcOrd="2" destOrd="0" parTransId="{80FD254C-2B40-4E51-A036-880953B85015}" sibTransId="{BC316E4C-BD50-4B2B-BEB5-993B605C7441}"/>
    <dgm:cxn modelId="{A4BB00F0-805D-48B8-B84E-C44D0F62AC0E}" type="presOf" srcId="{8063F474-A371-4394-9A7A-2C624B9ED32B}" destId="{3AF6DA33-C05B-46F7-8B2A-67D6CA11495F}" srcOrd="0" destOrd="0" presId="urn:microsoft.com/office/officeart/2005/8/layout/process1"/>
    <dgm:cxn modelId="{74FE3FFA-3085-4BCA-8CCA-3071BB7357FC}" srcId="{B5CC2BA7-A36F-42A9-8C15-74D3BDC2023B}" destId="{83E26E60-4771-4C19-ADEF-DAAF481486DF}" srcOrd="3" destOrd="0" parTransId="{88317C16-7C9B-4C1E-8BDB-EC23C99C5F00}" sibTransId="{B018D2CA-4210-4D33-B0BE-09DD623DFD5B}"/>
    <dgm:cxn modelId="{2416BDFC-16F1-48FC-BF88-DFD32C1DADAF}" type="presOf" srcId="{BC316E4C-BD50-4B2B-BEB5-993B605C7441}" destId="{8BC24E89-BDCC-4C3C-8DF9-89A86FD7D0AE}" srcOrd="0" destOrd="0" presId="urn:microsoft.com/office/officeart/2005/8/layout/process1"/>
    <dgm:cxn modelId="{62665697-A5D5-4041-B6AD-29643004E8C2}" type="presParOf" srcId="{CF5103D1-9AF1-44FA-88F7-83C476BEA1C9}" destId="{EB768A26-4983-45A1-ADAF-A9AED671D8EB}" srcOrd="0" destOrd="0" presId="urn:microsoft.com/office/officeart/2005/8/layout/process1"/>
    <dgm:cxn modelId="{8D4A731C-71D0-4B48-9CDA-9759FA4206B9}" type="presParOf" srcId="{CF5103D1-9AF1-44FA-88F7-83C476BEA1C9}" destId="{3AF6DA33-C05B-46F7-8B2A-67D6CA11495F}" srcOrd="1" destOrd="0" presId="urn:microsoft.com/office/officeart/2005/8/layout/process1"/>
    <dgm:cxn modelId="{47F707E0-15B2-4B57-9F12-972991A5A225}" type="presParOf" srcId="{3AF6DA33-C05B-46F7-8B2A-67D6CA11495F}" destId="{F4C4B17B-346A-4595-BD9B-DE9F9426EEBF}" srcOrd="0" destOrd="0" presId="urn:microsoft.com/office/officeart/2005/8/layout/process1"/>
    <dgm:cxn modelId="{18CCC05A-74CC-4B23-8648-B8E5681CE643}" type="presParOf" srcId="{CF5103D1-9AF1-44FA-88F7-83C476BEA1C9}" destId="{9260E0C3-8B4C-4B48-844D-1F874DD606E4}" srcOrd="2" destOrd="0" presId="urn:microsoft.com/office/officeart/2005/8/layout/process1"/>
    <dgm:cxn modelId="{782C36AD-5FC2-46D8-ABE5-F9E113B734EB}" type="presParOf" srcId="{CF5103D1-9AF1-44FA-88F7-83C476BEA1C9}" destId="{23C60883-803A-4702-94A8-239DD2AEB94B}" srcOrd="3" destOrd="0" presId="urn:microsoft.com/office/officeart/2005/8/layout/process1"/>
    <dgm:cxn modelId="{A815568F-65EC-4E1F-B300-866CDA071108}" type="presParOf" srcId="{23C60883-803A-4702-94A8-239DD2AEB94B}" destId="{E8150FDB-026F-49E2-B63C-FD94884D264C}" srcOrd="0" destOrd="0" presId="urn:microsoft.com/office/officeart/2005/8/layout/process1"/>
    <dgm:cxn modelId="{E77497A2-07D4-4C06-B963-79B79B876734}" type="presParOf" srcId="{CF5103D1-9AF1-44FA-88F7-83C476BEA1C9}" destId="{45617A28-A0D2-4B9C-A3A7-AA7B353F66B2}" srcOrd="4" destOrd="0" presId="urn:microsoft.com/office/officeart/2005/8/layout/process1"/>
    <dgm:cxn modelId="{137C192A-72ED-46B8-AE7A-EE85D449E431}" type="presParOf" srcId="{CF5103D1-9AF1-44FA-88F7-83C476BEA1C9}" destId="{8BC24E89-BDCC-4C3C-8DF9-89A86FD7D0AE}" srcOrd="5" destOrd="0" presId="urn:microsoft.com/office/officeart/2005/8/layout/process1"/>
    <dgm:cxn modelId="{1AACCF88-9BAB-4125-9E56-958D68E2D82A}" type="presParOf" srcId="{8BC24E89-BDCC-4C3C-8DF9-89A86FD7D0AE}" destId="{89554EC9-AEE8-4982-AB7D-509A526BFE60}" srcOrd="0" destOrd="0" presId="urn:microsoft.com/office/officeart/2005/8/layout/process1"/>
    <dgm:cxn modelId="{E9C35EBB-E861-48F7-971D-7C18B018A5F5}" type="presParOf" srcId="{CF5103D1-9AF1-44FA-88F7-83C476BEA1C9}" destId="{1BE9D9F4-A813-45DF-818B-6A6CAAFE181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63112C-E76D-464F-82C1-06F60F365AC8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D5C1B96E-FDD9-490B-86CE-6FA60CC4FDF7}">
      <dgm:prSet phldrT="[Text]"/>
      <dgm:spPr/>
      <dgm:t>
        <a:bodyPr/>
        <a:lstStyle/>
        <a:p>
          <a:r>
            <a:rPr lang="en-CA" dirty="0">
              <a:latin typeface="+mn-lt"/>
              <a:ea typeface="+mn-ea"/>
              <a:cs typeface="+mn-ea"/>
              <a:sym typeface="+mn-lt"/>
            </a:rPr>
            <a:t>DNA</a:t>
          </a: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提取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D7D35AC-9560-45A6-9512-E50345506A15}" type="par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1F0DBA8-A325-4310-92E9-C527B173FC0C}" type="sibTrans" cxnId="{09088232-FE9F-41B5-A3D7-59A6B1FC2118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5C7DF05-1F26-465D-856C-3ECE605A6EC9}">
      <dgm:prSet phldrT="[Text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随机打断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测序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03C20ABD-8570-427D-9441-0AD6FF9110AC}" type="par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731F046-6C28-410D-BAF8-7A8278C53A6E}" type="sibTrans" cxnId="{97D00181-5C58-45FC-BCC4-67174625E62F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11FEA05B-8EAD-4C26-8742-74BD1CD4E60E}">
      <dgm:prSet phldrT="[Text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质控</a:t>
          </a:r>
          <a:r>
            <a:rPr lang="en-CA" dirty="0">
              <a:latin typeface="+mn-lt"/>
              <a:ea typeface="+mn-ea"/>
              <a:cs typeface="+mn-ea"/>
              <a:sym typeface="+mn-lt"/>
            </a:rPr>
            <a:t>, (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组装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注释</a:t>
          </a:r>
          <a:r>
            <a:rPr lang="en-US" altLang="zh-CN" dirty="0">
              <a:latin typeface="+mn-lt"/>
              <a:ea typeface="+mn-ea"/>
              <a:cs typeface="+mn-ea"/>
              <a:sym typeface="+mn-lt"/>
            </a:rPr>
            <a:t>) </a:t>
          </a:r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比对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1E1614D7-7AC6-4978-971E-71DB728D7F49}" type="par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8D8271D7-BAA8-4ECE-967A-2CF0AA29FC2D}" type="sibTrans" cxnId="{B2E787BF-B7F8-48B1-9CD1-921AF2E16A1D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2D5E83C2-01B9-48D1-8162-A766BD85ECA9}">
      <dgm:prSet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物种组成</a:t>
          </a:r>
          <a:endParaRPr lang="en-US" altLang="zh-CN" dirty="0">
            <a:latin typeface="+mn-lt"/>
            <a:ea typeface="+mn-ea"/>
            <a:cs typeface="+mn-ea"/>
            <a:sym typeface="+mn-lt"/>
          </a:endParaRPr>
        </a:p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功能分析</a:t>
          </a:r>
          <a:endParaRPr lang="en-CA" dirty="0">
            <a:latin typeface="+mn-lt"/>
            <a:ea typeface="+mn-ea"/>
            <a:cs typeface="+mn-ea"/>
            <a:sym typeface="+mn-lt"/>
          </a:endParaRPr>
        </a:p>
      </dgm:t>
    </dgm:pt>
    <dgm:pt modelId="{6730A9CA-B40C-4271-9B06-AF4C8B871F42}" type="parTrans" cxnId="{8CD70C3E-120B-4332-B143-713068AAAC35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04F02715-B2B2-4A4B-A265-EC80C48F8629}" type="sibTrans" cxnId="{8CD70C3E-120B-4332-B143-713068AAAC35}">
      <dgm:prSet/>
      <dgm:spPr/>
      <dgm:t>
        <a:bodyPr/>
        <a:lstStyle/>
        <a:p>
          <a:endParaRPr lang="en-CA">
            <a:latin typeface="Georgia" panose="02040502050405020303" pitchFamily="18" charset="0"/>
          </a:endParaRPr>
        </a:p>
      </dgm:t>
    </dgm:pt>
    <dgm:pt modelId="{DCCB0F76-4CCD-43B2-A76F-FC4820323D89}" type="pres">
      <dgm:prSet presAssocID="{2C63112C-E76D-464F-82C1-06F60F365AC8}" presName="CompostProcess" presStyleCnt="0">
        <dgm:presLayoutVars>
          <dgm:dir/>
          <dgm:resizeHandles val="exact"/>
        </dgm:presLayoutVars>
      </dgm:prSet>
      <dgm:spPr/>
    </dgm:pt>
    <dgm:pt modelId="{75263C51-080C-49C9-991B-B57D175421FE}" type="pres">
      <dgm:prSet presAssocID="{2C63112C-E76D-464F-82C1-06F60F365AC8}" presName="arrow" presStyleLbl="bgShp" presStyleIdx="0" presStyleCnt="1"/>
      <dgm:spPr/>
    </dgm:pt>
    <dgm:pt modelId="{04878612-5082-4058-BD62-793365C0BD31}" type="pres">
      <dgm:prSet presAssocID="{2C63112C-E76D-464F-82C1-06F60F365AC8}" presName="linearProcess" presStyleCnt="0"/>
      <dgm:spPr/>
    </dgm:pt>
    <dgm:pt modelId="{88619E16-8946-4DE5-B513-CB620EDE6D56}" type="pres">
      <dgm:prSet presAssocID="{D5C1B96E-FDD9-490B-86CE-6FA60CC4FDF7}" presName="textNode" presStyleLbl="node1" presStyleIdx="0" presStyleCnt="4">
        <dgm:presLayoutVars>
          <dgm:bulletEnabled val="1"/>
        </dgm:presLayoutVars>
      </dgm:prSet>
      <dgm:spPr/>
    </dgm:pt>
    <dgm:pt modelId="{5B057AA1-7DB8-4653-B72C-79E70914F2D1}" type="pres">
      <dgm:prSet presAssocID="{81F0DBA8-A325-4310-92E9-C527B173FC0C}" presName="sibTrans" presStyleCnt="0"/>
      <dgm:spPr/>
    </dgm:pt>
    <dgm:pt modelId="{CF9D97C4-28B0-4FBB-828F-E910DC8DF04F}" type="pres">
      <dgm:prSet presAssocID="{85C7DF05-1F26-465D-856C-3ECE605A6EC9}" presName="textNode" presStyleLbl="node1" presStyleIdx="1" presStyleCnt="4" custLinFactNeighborX="-34819" custLinFactNeighborY="-1060">
        <dgm:presLayoutVars>
          <dgm:bulletEnabled val="1"/>
        </dgm:presLayoutVars>
      </dgm:prSet>
      <dgm:spPr/>
    </dgm:pt>
    <dgm:pt modelId="{A11CFFBB-EDF1-4232-A53F-173D4BE19F55}" type="pres">
      <dgm:prSet presAssocID="{1731F046-6C28-410D-BAF8-7A8278C53A6E}" presName="sibTrans" presStyleCnt="0"/>
      <dgm:spPr/>
    </dgm:pt>
    <dgm:pt modelId="{3B90F974-A1F6-4131-B098-4034F715A13A}" type="pres">
      <dgm:prSet presAssocID="{11FEA05B-8EAD-4C26-8742-74BD1CD4E60E}" presName="textNode" presStyleLbl="node1" presStyleIdx="2" presStyleCnt="4">
        <dgm:presLayoutVars>
          <dgm:bulletEnabled val="1"/>
        </dgm:presLayoutVars>
      </dgm:prSet>
      <dgm:spPr/>
    </dgm:pt>
    <dgm:pt modelId="{7EB20436-2870-41EC-B626-189E5D11670E}" type="pres">
      <dgm:prSet presAssocID="{8D8271D7-BAA8-4ECE-967A-2CF0AA29FC2D}" presName="sibTrans" presStyleCnt="0"/>
      <dgm:spPr/>
    </dgm:pt>
    <dgm:pt modelId="{81D66344-8C09-4220-9730-BBC77ED907B1}" type="pres">
      <dgm:prSet presAssocID="{2D5E83C2-01B9-48D1-8162-A766BD85ECA9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E2CFB01-9939-4039-B731-7233724B4055}" type="presOf" srcId="{85C7DF05-1F26-465D-856C-3ECE605A6EC9}" destId="{CF9D97C4-28B0-4FBB-828F-E910DC8DF04F}" srcOrd="0" destOrd="0" presId="urn:microsoft.com/office/officeart/2005/8/layout/hProcess9"/>
    <dgm:cxn modelId="{2CCCCD19-F041-46E0-B57C-59F75951C201}" type="presOf" srcId="{2D5E83C2-01B9-48D1-8162-A766BD85ECA9}" destId="{81D66344-8C09-4220-9730-BBC77ED907B1}" srcOrd="0" destOrd="0" presId="urn:microsoft.com/office/officeart/2005/8/layout/hProcess9"/>
    <dgm:cxn modelId="{09088232-FE9F-41B5-A3D7-59A6B1FC2118}" srcId="{2C63112C-E76D-464F-82C1-06F60F365AC8}" destId="{D5C1B96E-FDD9-490B-86CE-6FA60CC4FDF7}" srcOrd="0" destOrd="0" parTransId="{1D7D35AC-9560-45A6-9512-E50345506A15}" sibTransId="{81F0DBA8-A325-4310-92E9-C527B173FC0C}"/>
    <dgm:cxn modelId="{8CD70C3E-120B-4332-B143-713068AAAC35}" srcId="{2C63112C-E76D-464F-82C1-06F60F365AC8}" destId="{2D5E83C2-01B9-48D1-8162-A766BD85ECA9}" srcOrd="3" destOrd="0" parTransId="{6730A9CA-B40C-4271-9B06-AF4C8B871F42}" sibTransId="{04F02715-B2B2-4A4B-A265-EC80C48F8629}"/>
    <dgm:cxn modelId="{279EF875-F832-4A08-9C80-CB7609390476}" type="presOf" srcId="{11FEA05B-8EAD-4C26-8742-74BD1CD4E60E}" destId="{3B90F974-A1F6-4131-B098-4034F715A13A}" srcOrd="0" destOrd="0" presId="urn:microsoft.com/office/officeart/2005/8/layout/hProcess9"/>
    <dgm:cxn modelId="{97D00181-5C58-45FC-BCC4-67174625E62F}" srcId="{2C63112C-E76D-464F-82C1-06F60F365AC8}" destId="{85C7DF05-1F26-465D-856C-3ECE605A6EC9}" srcOrd="1" destOrd="0" parTransId="{03C20ABD-8570-427D-9441-0AD6FF9110AC}" sibTransId="{1731F046-6C28-410D-BAF8-7A8278C53A6E}"/>
    <dgm:cxn modelId="{4E423A82-F9E3-48BC-936D-5C77682DD79D}" type="presOf" srcId="{D5C1B96E-FDD9-490B-86CE-6FA60CC4FDF7}" destId="{88619E16-8946-4DE5-B513-CB620EDE6D56}" srcOrd="0" destOrd="0" presId="urn:microsoft.com/office/officeart/2005/8/layout/hProcess9"/>
    <dgm:cxn modelId="{B2E787BF-B7F8-48B1-9CD1-921AF2E16A1D}" srcId="{2C63112C-E76D-464F-82C1-06F60F365AC8}" destId="{11FEA05B-8EAD-4C26-8742-74BD1CD4E60E}" srcOrd="2" destOrd="0" parTransId="{1E1614D7-7AC6-4978-971E-71DB728D7F49}" sibTransId="{8D8271D7-BAA8-4ECE-967A-2CF0AA29FC2D}"/>
    <dgm:cxn modelId="{B6B00DFE-E6C6-4342-970D-08DB16208B68}" type="presOf" srcId="{2C63112C-E76D-464F-82C1-06F60F365AC8}" destId="{DCCB0F76-4CCD-43B2-A76F-FC4820323D89}" srcOrd="0" destOrd="0" presId="urn:microsoft.com/office/officeart/2005/8/layout/hProcess9"/>
    <dgm:cxn modelId="{5692C152-0B7A-4F3B-BE48-505D36CEEE73}" type="presParOf" srcId="{DCCB0F76-4CCD-43B2-A76F-FC4820323D89}" destId="{75263C51-080C-49C9-991B-B57D175421FE}" srcOrd="0" destOrd="0" presId="urn:microsoft.com/office/officeart/2005/8/layout/hProcess9"/>
    <dgm:cxn modelId="{89A3B91A-1CD4-4A70-BEE5-24E62EEB500B}" type="presParOf" srcId="{DCCB0F76-4CCD-43B2-A76F-FC4820323D89}" destId="{04878612-5082-4058-BD62-793365C0BD31}" srcOrd="1" destOrd="0" presId="urn:microsoft.com/office/officeart/2005/8/layout/hProcess9"/>
    <dgm:cxn modelId="{2A7BFC47-0437-4795-A889-EFB45745A056}" type="presParOf" srcId="{04878612-5082-4058-BD62-793365C0BD31}" destId="{88619E16-8946-4DE5-B513-CB620EDE6D56}" srcOrd="0" destOrd="0" presId="urn:microsoft.com/office/officeart/2005/8/layout/hProcess9"/>
    <dgm:cxn modelId="{3A54A34A-FD5F-45EE-9600-624407BF6B3C}" type="presParOf" srcId="{04878612-5082-4058-BD62-793365C0BD31}" destId="{5B057AA1-7DB8-4653-B72C-79E70914F2D1}" srcOrd="1" destOrd="0" presId="urn:microsoft.com/office/officeart/2005/8/layout/hProcess9"/>
    <dgm:cxn modelId="{AB0A2BD7-77C7-4099-8F68-D7D64F55B39A}" type="presParOf" srcId="{04878612-5082-4058-BD62-793365C0BD31}" destId="{CF9D97C4-28B0-4FBB-828F-E910DC8DF04F}" srcOrd="2" destOrd="0" presId="urn:microsoft.com/office/officeart/2005/8/layout/hProcess9"/>
    <dgm:cxn modelId="{17CDF412-EE4C-45EA-9556-0D9336389980}" type="presParOf" srcId="{04878612-5082-4058-BD62-793365C0BD31}" destId="{A11CFFBB-EDF1-4232-A53F-173D4BE19F55}" srcOrd="3" destOrd="0" presId="urn:microsoft.com/office/officeart/2005/8/layout/hProcess9"/>
    <dgm:cxn modelId="{BF901829-AFF5-4C40-B6E6-B8AA46701CB4}" type="presParOf" srcId="{04878612-5082-4058-BD62-793365C0BD31}" destId="{3B90F974-A1F6-4131-B098-4034F715A13A}" srcOrd="4" destOrd="0" presId="urn:microsoft.com/office/officeart/2005/8/layout/hProcess9"/>
    <dgm:cxn modelId="{D957F193-41CA-41E1-AAD1-A16D3BCCC78C}" type="presParOf" srcId="{04878612-5082-4058-BD62-793365C0BD31}" destId="{7EB20436-2870-41EC-B626-189E5D11670E}" srcOrd="5" destOrd="0" presId="urn:microsoft.com/office/officeart/2005/8/layout/hProcess9"/>
    <dgm:cxn modelId="{A48AAEBE-CD3C-43DA-A393-294C91145AC2}" type="presParOf" srcId="{04878612-5082-4058-BD62-793365C0BD31}" destId="{81D66344-8C09-4220-9730-BBC77ED907B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94E0CF-D6C3-498B-ABE0-52C330EA2036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A344829-8A88-4092-891C-14AD4B072513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原始序列</a:t>
          </a:r>
          <a:endParaRPr lang="en-US" altLang="zh-CN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(Raw data)</a:t>
          </a:r>
          <a:endParaRPr lang="zh-CN" altLang="en-US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0BA08B88-E4E2-46A8-B498-C0DFA22D7404}" type="parTrans" cxnId="{6F097548-7258-4BA4-B310-2705E0F34BE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93192DC5-CAA4-4F6C-BA24-F0CF1173FA28}" type="sibTrans" cxnId="{6F097548-7258-4BA4-B310-2705E0F34BE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F6C54E25-09C3-4464-99CC-1B8C44FD1C40}">
      <dgm:prSet phldrT="[文本]" custT="1"/>
      <dgm:spPr/>
      <dgm:t>
        <a:bodyPr/>
        <a:lstStyle/>
        <a:p>
          <a:pPr marL="0" lvl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重叠群</a:t>
          </a:r>
          <a:endParaRPr lang="en-US" altLang="zh-CN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(Contigs)</a:t>
          </a:r>
          <a:endParaRPr lang="zh-CN" altLang="en-US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4D264DC7-E98A-4330-94D6-1AA12B9E00F9}" type="parTrans" cxnId="{8D424E66-195B-4297-933A-C55B02874524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2A0BE35C-5491-4196-8686-4F1703369F96}" type="sibTrans" cxnId="{8D424E66-195B-4297-933A-C55B02874524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572F9F44-18F1-4CBF-BD38-483FA07D18F3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基因集</a:t>
          </a:r>
          <a:endParaRPr lang="en-US" altLang="zh-CN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>
            <a:spcAft>
              <a:spcPts val="0"/>
            </a:spcAft>
          </a:pPr>
          <a:r>
            <a:rPr lang="en-US" altLang="zh-CN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(Gene catalog)</a:t>
          </a:r>
          <a:endParaRPr lang="zh-CN" altLang="en-US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F9D6A6F5-51D6-4DCC-B081-110C63CFDCED}" type="parTrans" cxnId="{F541B021-4D9E-4324-8654-548FB8C3775E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A3286911-7A09-4F68-89B3-D4C75EFBE75D}" type="sibTrans" cxnId="{F541B021-4D9E-4324-8654-548FB8C3775E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60181E1E-23E2-4C50-B645-D87F9DE20F1E}">
      <dgm:prSet phldrT="[文本]" custT="1"/>
      <dgm:spPr/>
      <dgm:t>
        <a:bodyPr/>
        <a:lstStyle/>
        <a:p>
          <a:pPr marL="0" lvl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纯净序列</a:t>
          </a:r>
          <a:endParaRPr lang="en-US" altLang="zh-CN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(Clean data)</a:t>
          </a:r>
          <a:endParaRPr lang="zh-CN" altLang="en-US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CD439D7E-FF42-4822-A500-4804826B890E}" type="parTrans" cxnId="{6F494D2E-710B-4D17-9A46-2F91AA0A930C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EC19F432-6B08-4174-8B2B-E889F16F15EA}" type="sibTrans" cxnId="{6F494D2E-710B-4D17-9A46-2F91AA0A930C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25A47495-20CF-469C-A662-21EE685FD4B3}">
      <dgm:prSet phldrT="[文本]"/>
      <dgm:spPr/>
      <dgm:t>
        <a:bodyPr/>
        <a:lstStyle/>
        <a:p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KEGG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基因通路注释数据库</a:t>
          </a:r>
        </a:p>
      </dgm:t>
    </dgm:pt>
    <dgm:pt modelId="{2410E69E-B620-4AB4-A353-321FEF6C600C}" type="parTrans" cxnId="{2CD3EF89-01F4-4FF2-94A2-696207E4F20B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150D4EBC-A6D1-4A36-891A-3CFB4FAE5506}" type="sibTrans" cxnId="{2CD3EF89-01F4-4FF2-94A2-696207E4F20B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92994136-78F9-4E42-B8B6-5D11B0A6A04A}">
      <dgm:prSet phldrT="[文本]"/>
      <dgm:spPr/>
      <dgm:t>
        <a:bodyPr/>
        <a:lstStyle/>
        <a:p>
          <a:r>
            <a:rPr lang="en-US" altLang="zh-CN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eggNOG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同源基因簇数据库</a:t>
          </a:r>
        </a:p>
      </dgm:t>
    </dgm:pt>
    <dgm:pt modelId="{4DA681B3-FFC8-44A8-BC78-52C63E166E30}" type="parTrans" cxnId="{D5236352-7AC0-4815-9D7F-95FB48AD0507}">
      <dgm:prSet/>
      <dgm:spPr>
        <a:ln>
          <a:solidFill>
            <a:srgbClr val="0070C0"/>
          </a:solidFill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F17FD19C-0FE6-4115-B19B-A680F6734B84}" type="sibTrans" cxnId="{D5236352-7AC0-4815-9D7F-95FB48AD050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E69E1E7C-9A0A-4C6D-9177-7152172BF4FD}">
      <dgm:prSet phldrT="[文本]"/>
      <dgm:spPr/>
      <dgm:t>
        <a:bodyPr/>
        <a:lstStyle/>
        <a:p>
          <a:r>
            <a:rPr lang="en-US" altLang="zh-CN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CAZy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碳水化合物基因数据库</a:t>
          </a:r>
        </a:p>
      </dgm:t>
    </dgm:pt>
    <dgm:pt modelId="{6D5D7683-DC0B-4411-B8C8-C206555CAA31}" type="parTrans" cxnId="{ADF3AFB8-FFFB-4E1A-A12C-2162AE6F1B33}">
      <dgm:prSet/>
      <dgm:spPr>
        <a:ln>
          <a:solidFill>
            <a:srgbClr val="0070C0"/>
          </a:solidFill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0A5091B9-3372-4E45-82D6-070ABFF3172A}" type="sibTrans" cxnId="{ADF3AFB8-FFFB-4E1A-A12C-2162AE6F1B33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587190E5-B6ED-415B-901C-9F34373844C6}">
      <dgm:prSet phldrT="[文本]"/>
      <dgm:spPr/>
      <dgm:t>
        <a:bodyPr/>
        <a:lstStyle/>
        <a:p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CARD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抗生素</a:t>
          </a:r>
          <a:b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</a:b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抗性数据库</a:t>
          </a:r>
        </a:p>
      </dgm:t>
    </dgm:pt>
    <dgm:pt modelId="{03FD5106-4850-403A-B97F-99F181A7D9F7}" type="parTrans" cxnId="{763B0CDC-89A1-41C3-AC32-BF553E29155D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4C6A3B93-208A-4E0F-92BC-64FB67AF8EEA}" type="sibTrans" cxnId="{763B0CDC-89A1-41C3-AC32-BF553E29155D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57E45258-F467-4836-9B5B-4C2101EFA23D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基因组草图</a:t>
          </a:r>
          <a:endParaRPr lang="en-US" altLang="zh-CN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(Draft genome)</a:t>
          </a:r>
          <a:endParaRPr lang="zh-CN" altLang="en-US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746FC029-2AAC-4D57-9507-C46F50F81121}" type="sibTrans" cxnId="{1F509DCD-C6C6-4B93-9B61-55A8CE2E2A37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414620B3-F22C-4430-8E37-A694D8598D92}" type="parTrans" cxnId="{1F509DCD-C6C6-4B93-9B61-55A8CE2E2A37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C6E71B7D-A662-41CE-B34A-8C4F535E8E40}">
      <dgm:prSet phldrT="[文本]" custT="1"/>
      <dgm:spPr/>
      <dgm:t>
        <a:bodyPr/>
        <a:lstStyle/>
        <a:p>
          <a:r>
            <a:rPr lang="zh-CN" altLang="en-US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物种和功能组成</a:t>
          </a:r>
          <a:r>
            <a:rPr lang="en-US" altLang="zh-CN" sz="14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(Taxonomic and functional table)</a:t>
          </a:r>
          <a:endParaRPr lang="zh-CN" altLang="en-US" sz="14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gm:t>
    </dgm:pt>
    <dgm:pt modelId="{7F2FFC4A-195D-4761-8D77-DA70F5FF03AE}" type="parTrans" cxnId="{C77D4149-D7E4-4663-A29E-980FEC3B9EC1}">
      <dgm:prSet/>
      <dgm:spPr>
        <a:ln>
          <a:solidFill>
            <a:srgbClr val="0070C0"/>
          </a:solidFill>
          <a:headEnd type="none"/>
          <a:tailEnd type="triangle"/>
        </a:ln>
      </dgm:spPr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1D4B8E71-6A48-4ED0-8621-8442EC707959}" type="sibTrans" cxnId="{C77D4149-D7E4-4663-A29E-980FEC3B9EC1}">
      <dgm:prSet/>
      <dgm:spPr/>
      <dgm:t>
        <a:bodyPr/>
        <a:lstStyle/>
        <a:p>
          <a:endParaRPr lang="zh-CN" altLang="en-US">
            <a:solidFill>
              <a:schemeClr val="accent4">
                <a:lumMod val="50000"/>
              </a:schemeClr>
            </a:solidFill>
          </a:endParaRPr>
        </a:p>
      </dgm:t>
    </dgm:pt>
    <dgm:pt modelId="{B2E8DC20-72FF-4B6C-AAB3-7DA695B7C213}">
      <dgm:prSet phldrT="[文本]"/>
      <dgm:spPr/>
      <dgm:t>
        <a:bodyPr/>
        <a:lstStyle/>
        <a:p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基因丰度</a:t>
          </a:r>
        </a:p>
      </dgm:t>
    </dgm:pt>
    <dgm:pt modelId="{7A4F9C34-7E53-4195-8E56-AA32072AB2A1}" type="parTrans" cxnId="{669B4CF4-B4E9-4208-B0DE-6CE26AC5452D}">
      <dgm:prSet/>
      <dgm:spPr/>
      <dgm:t>
        <a:bodyPr/>
        <a:lstStyle/>
        <a:p>
          <a:endParaRPr lang="zh-CN" altLang="en-US"/>
        </a:p>
      </dgm:t>
    </dgm:pt>
    <dgm:pt modelId="{CF04FED6-7B61-46CB-8591-0B920FB67A1E}" type="sibTrans" cxnId="{669B4CF4-B4E9-4208-B0DE-6CE26AC5452D}">
      <dgm:prSet/>
      <dgm:spPr/>
      <dgm:t>
        <a:bodyPr/>
        <a:lstStyle/>
        <a:p>
          <a:endParaRPr lang="zh-CN" altLang="en-US"/>
        </a:p>
      </dgm:t>
    </dgm:pt>
    <dgm:pt modelId="{12122DDB-5518-47B9-B6C3-1B38D4A02311}">
      <dgm:prSet phldrT="[文本]"/>
      <dgm:spPr/>
      <dgm:t>
        <a:bodyPr/>
        <a:lstStyle/>
        <a:p>
          <a:r>
            <a:rPr lang="en-US" altLang="zh-CN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NCBI</a:t>
          </a:r>
          <a:r>
            <a:rPr lang="zh-CN" altLang="en-US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物种分类数据库</a:t>
          </a:r>
        </a:p>
      </dgm:t>
    </dgm:pt>
    <dgm:pt modelId="{AB148AFE-7285-4384-8942-AF0B392D13CB}" type="parTrans" cxnId="{AFD57634-FC9D-4901-8739-6D43E2F079BA}">
      <dgm:prSet/>
      <dgm:spPr>
        <a:ln w="12700">
          <a:solidFill>
            <a:schemeClr val="accent1"/>
          </a:solidFill>
          <a:tailEnd type="triangle"/>
        </a:ln>
      </dgm:spPr>
      <dgm:t>
        <a:bodyPr/>
        <a:lstStyle/>
        <a:p>
          <a:endParaRPr lang="zh-CN" altLang="en-US"/>
        </a:p>
      </dgm:t>
    </dgm:pt>
    <dgm:pt modelId="{81D8D6D9-0584-4159-9DC3-33123A7DB0C7}" type="sibTrans" cxnId="{AFD57634-FC9D-4901-8739-6D43E2F079BA}">
      <dgm:prSet/>
      <dgm:spPr/>
      <dgm:t>
        <a:bodyPr/>
        <a:lstStyle/>
        <a:p>
          <a:endParaRPr lang="zh-CN" altLang="en-US"/>
        </a:p>
      </dgm:t>
    </dgm:pt>
    <dgm:pt modelId="{3183B3C4-ED7C-4499-B8BA-A5677D59DE5E}" type="pres">
      <dgm:prSet presAssocID="{8D94E0CF-D6C3-498B-ABE0-52C330EA20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D85835-4F0C-483F-B71C-8BF52642B905}" type="pres">
      <dgm:prSet presAssocID="{7A344829-8A88-4092-891C-14AD4B072513}" presName="hierRoot1" presStyleCnt="0"/>
      <dgm:spPr/>
    </dgm:pt>
    <dgm:pt modelId="{0437FB2C-8A12-4B29-9ED9-C1A3DD6F0472}" type="pres">
      <dgm:prSet presAssocID="{7A344829-8A88-4092-891C-14AD4B072513}" presName="composite" presStyleCnt="0"/>
      <dgm:spPr/>
    </dgm:pt>
    <dgm:pt modelId="{31C0D46F-9749-4649-9DE0-5E479625CB92}" type="pres">
      <dgm:prSet presAssocID="{7A344829-8A88-4092-891C-14AD4B072513}" presName="image" presStyleLbl="node0" presStyleIdx="0" presStyleCnt="3" custLinFactX="-12821" custLinFactNeighborX="-100000" custLinFactNeighborY="-375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427" r="-25573"/>
          </a:stretch>
        </a:blipFill>
      </dgm:spPr>
    </dgm:pt>
    <dgm:pt modelId="{CD2D18A4-FEEA-49B3-9D65-023DD8A73F9D}" type="pres">
      <dgm:prSet presAssocID="{7A344829-8A88-4092-891C-14AD4B072513}" presName="text" presStyleLbl="revTx" presStyleIdx="0" presStyleCnt="12" custLinFactNeighborX="-75214" custLinFactNeighborY="-3757">
        <dgm:presLayoutVars>
          <dgm:chPref val="3"/>
        </dgm:presLayoutVars>
      </dgm:prSet>
      <dgm:spPr/>
    </dgm:pt>
    <dgm:pt modelId="{94832AA1-8D21-4896-93A3-165477BC2BE9}" type="pres">
      <dgm:prSet presAssocID="{7A344829-8A88-4092-891C-14AD4B072513}" presName="hierChild2" presStyleCnt="0"/>
      <dgm:spPr/>
    </dgm:pt>
    <dgm:pt modelId="{725E240C-E5EB-45B1-B6DA-867C725DB32D}" type="pres">
      <dgm:prSet presAssocID="{60181E1E-23E2-4C50-B645-D87F9DE20F1E}" presName="hierRoot1" presStyleCnt="0"/>
      <dgm:spPr/>
    </dgm:pt>
    <dgm:pt modelId="{2E40720C-6C01-4DE9-BF81-94B4918975F5}" type="pres">
      <dgm:prSet presAssocID="{60181E1E-23E2-4C50-B645-D87F9DE20F1E}" presName="composite" presStyleCnt="0"/>
      <dgm:spPr/>
    </dgm:pt>
    <dgm:pt modelId="{B5881800-E50F-4D95-B610-460F68731FC1}" type="pres">
      <dgm:prSet presAssocID="{60181E1E-23E2-4C50-B645-D87F9DE20F1E}" presName="image" presStyleLbl="node0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AE4CC95-1762-4D3F-B3C0-3783C7B3AED7}" type="pres">
      <dgm:prSet presAssocID="{60181E1E-23E2-4C50-B645-D87F9DE20F1E}" presName="text" presStyleLbl="revTx" presStyleIdx="1" presStyleCnt="12" custLinFactNeighborX="-3145" custLinFactNeighborY="-5160">
        <dgm:presLayoutVars>
          <dgm:chPref val="3"/>
        </dgm:presLayoutVars>
      </dgm:prSet>
      <dgm:spPr/>
    </dgm:pt>
    <dgm:pt modelId="{65B909C5-58B6-4281-B769-8F6BB5F5CE48}" type="pres">
      <dgm:prSet presAssocID="{60181E1E-23E2-4C50-B645-D87F9DE20F1E}" presName="hierChild2" presStyleCnt="0"/>
      <dgm:spPr/>
    </dgm:pt>
    <dgm:pt modelId="{F1A220E5-52C5-4E19-A185-9B3665BD2D55}" type="pres">
      <dgm:prSet presAssocID="{7F2FFC4A-195D-4761-8D77-DA70F5FF03AE}" presName="Name10" presStyleLbl="parChTrans1D2" presStyleIdx="0" presStyleCnt="2"/>
      <dgm:spPr/>
    </dgm:pt>
    <dgm:pt modelId="{452DC55B-CCF2-4ACB-BD14-CEADCE49CD04}" type="pres">
      <dgm:prSet presAssocID="{C6E71B7D-A662-41CE-B34A-8C4F535E8E40}" presName="hierRoot2" presStyleCnt="0"/>
      <dgm:spPr/>
    </dgm:pt>
    <dgm:pt modelId="{D0734432-6D11-4F19-B4A8-D943E21327E4}" type="pres">
      <dgm:prSet presAssocID="{C6E71B7D-A662-41CE-B34A-8C4F535E8E40}" presName="composite2" presStyleCnt="0"/>
      <dgm:spPr/>
    </dgm:pt>
    <dgm:pt modelId="{E3BCB388-8107-47C6-80F5-5AFCD3A0F679}" type="pres">
      <dgm:prSet presAssocID="{C6E71B7D-A662-41CE-B34A-8C4F535E8E40}" presName="image2" presStyleLbl="node2" presStyleIdx="0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69BA64DC-6288-4A2E-80E1-203289C82520}" type="pres">
      <dgm:prSet presAssocID="{C6E71B7D-A662-41CE-B34A-8C4F535E8E40}" presName="text2" presStyleLbl="revTx" presStyleIdx="2" presStyleCnt="12" custScaleX="113116" custLinFactX="-61142" custLinFactNeighborX="-100000" custLinFactNeighborY="-3960">
        <dgm:presLayoutVars>
          <dgm:chPref val="3"/>
        </dgm:presLayoutVars>
      </dgm:prSet>
      <dgm:spPr/>
    </dgm:pt>
    <dgm:pt modelId="{0D3D6FBA-F19D-4203-899A-846B95E70F8A}" type="pres">
      <dgm:prSet presAssocID="{C6E71B7D-A662-41CE-B34A-8C4F535E8E40}" presName="hierChild3" presStyleCnt="0"/>
      <dgm:spPr/>
    </dgm:pt>
    <dgm:pt modelId="{B14674DD-5A5B-470C-8D19-12800D6F5FC9}" type="pres">
      <dgm:prSet presAssocID="{4D264DC7-E98A-4330-94D6-1AA12B9E00F9}" presName="Name10" presStyleLbl="parChTrans1D2" presStyleIdx="1" presStyleCnt="2"/>
      <dgm:spPr/>
    </dgm:pt>
    <dgm:pt modelId="{65A4CF74-D1BA-4322-B39E-E400623CD33D}" type="pres">
      <dgm:prSet presAssocID="{F6C54E25-09C3-4464-99CC-1B8C44FD1C40}" presName="hierRoot2" presStyleCnt="0"/>
      <dgm:spPr/>
    </dgm:pt>
    <dgm:pt modelId="{DBC77661-A240-45D3-83E6-AEEA77C767AB}" type="pres">
      <dgm:prSet presAssocID="{F6C54E25-09C3-4464-99CC-1B8C44FD1C40}" presName="composite2" presStyleCnt="0"/>
      <dgm:spPr/>
    </dgm:pt>
    <dgm:pt modelId="{A6548387-772F-4AB1-B239-508563D55819}" type="pres">
      <dgm:prSet presAssocID="{F6C54E25-09C3-4464-99CC-1B8C44FD1C40}" presName="image2" presStyleLbl="node2" presStyleIdx="1" presStyleCnt="2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189" r="4189"/>
          </a:stretch>
        </a:blipFill>
      </dgm:spPr>
    </dgm:pt>
    <dgm:pt modelId="{5F0EAA1B-35CC-4A04-9A8A-E72BB5B3A2C9}" type="pres">
      <dgm:prSet presAssocID="{F6C54E25-09C3-4464-99CC-1B8C44FD1C40}" presName="text2" presStyleLbl="revTx" presStyleIdx="3" presStyleCnt="12">
        <dgm:presLayoutVars>
          <dgm:chPref val="3"/>
        </dgm:presLayoutVars>
      </dgm:prSet>
      <dgm:spPr/>
    </dgm:pt>
    <dgm:pt modelId="{1431A0C0-4AA1-474A-8A6D-6D6439805B34}" type="pres">
      <dgm:prSet presAssocID="{F6C54E25-09C3-4464-99CC-1B8C44FD1C40}" presName="hierChild3" presStyleCnt="0"/>
      <dgm:spPr/>
    </dgm:pt>
    <dgm:pt modelId="{62268483-AE92-4FD0-9D5F-4FC6C88DB8C6}" type="pres">
      <dgm:prSet presAssocID="{F9D6A6F5-51D6-4DCC-B081-110C63CFDCED}" presName="Name17" presStyleLbl="parChTrans1D3" presStyleIdx="0" presStyleCnt="2"/>
      <dgm:spPr/>
    </dgm:pt>
    <dgm:pt modelId="{1B76BA98-6DE4-49E7-B9CC-33DD93E23B7A}" type="pres">
      <dgm:prSet presAssocID="{572F9F44-18F1-4CBF-BD38-483FA07D18F3}" presName="hierRoot3" presStyleCnt="0"/>
      <dgm:spPr/>
    </dgm:pt>
    <dgm:pt modelId="{F133CDF5-2CEF-41A4-AF94-8170AF964206}" type="pres">
      <dgm:prSet presAssocID="{572F9F44-18F1-4CBF-BD38-483FA07D18F3}" presName="composite3" presStyleCnt="0"/>
      <dgm:spPr/>
    </dgm:pt>
    <dgm:pt modelId="{AD6961B6-499B-45C6-89E4-06B67A3371D2}" type="pres">
      <dgm:prSet presAssocID="{572F9F44-18F1-4CBF-BD38-483FA07D18F3}" presName="image3" presStyleLbl="node3" presStyleIdx="0" presStyleCnt="2" custScaleX="101707"/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66" t="7622" r="-12500" b="7622"/>
          </a:stretch>
        </a:blipFill>
      </dgm:spPr>
    </dgm:pt>
    <dgm:pt modelId="{851633B9-65F2-4189-98BF-56F0E628D48C}" type="pres">
      <dgm:prSet presAssocID="{572F9F44-18F1-4CBF-BD38-483FA07D18F3}" presName="text3" presStyleLbl="revTx" presStyleIdx="4" presStyleCnt="12">
        <dgm:presLayoutVars>
          <dgm:chPref val="3"/>
        </dgm:presLayoutVars>
      </dgm:prSet>
      <dgm:spPr/>
    </dgm:pt>
    <dgm:pt modelId="{F75EAA75-F1A8-4305-A979-CF09B491A5C0}" type="pres">
      <dgm:prSet presAssocID="{572F9F44-18F1-4CBF-BD38-483FA07D18F3}" presName="hierChild4" presStyleCnt="0"/>
      <dgm:spPr/>
    </dgm:pt>
    <dgm:pt modelId="{B7509DA0-AE20-4D67-8663-EE0C7CC419E2}" type="pres">
      <dgm:prSet presAssocID="{AB148AFE-7285-4384-8942-AF0B392D13CB}" presName="Name23" presStyleLbl="parChTrans1D4" presStyleIdx="0" presStyleCnt="5"/>
      <dgm:spPr/>
    </dgm:pt>
    <dgm:pt modelId="{09B6E304-1C5B-4517-B370-661BFE993235}" type="pres">
      <dgm:prSet presAssocID="{12122DDB-5518-47B9-B6C3-1B38D4A02311}" presName="hierRoot4" presStyleCnt="0"/>
      <dgm:spPr/>
    </dgm:pt>
    <dgm:pt modelId="{2C684D9C-8349-4CF8-8036-208192E14364}" type="pres">
      <dgm:prSet presAssocID="{12122DDB-5518-47B9-B6C3-1B38D4A02311}" presName="composite4" presStyleCnt="0"/>
      <dgm:spPr/>
    </dgm:pt>
    <dgm:pt modelId="{CF9DC6BF-AA02-4132-86FC-00FA75A25492}" type="pres">
      <dgm:prSet presAssocID="{12122DDB-5518-47B9-B6C3-1B38D4A02311}" presName="image4" presStyleLbl="node4" presStyleIdx="0" presStyleCnt="5" custLinFactNeighborX="-1375" custLinFactNeighborY="1438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153E5B1-6F40-43C2-B1A5-3A1047D7FBFA}" type="pres">
      <dgm:prSet presAssocID="{12122DDB-5518-47B9-B6C3-1B38D4A02311}" presName="text4" presStyleLbl="revTx" presStyleIdx="5" presStyleCnt="12">
        <dgm:presLayoutVars>
          <dgm:chPref val="3"/>
        </dgm:presLayoutVars>
      </dgm:prSet>
      <dgm:spPr/>
    </dgm:pt>
    <dgm:pt modelId="{7B5D193C-375A-44D2-B6DC-741A4EA8C4EA}" type="pres">
      <dgm:prSet presAssocID="{12122DDB-5518-47B9-B6C3-1B38D4A02311}" presName="hierChild5" presStyleCnt="0"/>
      <dgm:spPr/>
    </dgm:pt>
    <dgm:pt modelId="{D1F93CA9-2876-4E74-9926-555242994DBA}" type="pres">
      <dgm:prSet presAssocID="{2410E69E-B620-4AB4-A353-321FEF6C600C}" presName="Name23" presStyleLbl="parChTrans1D4" presStyleIdx="1" presStyleCnt="5"/>
      <dgm:spPr/>
    </dgm:pt>
    <dgm:pt modelId="{84790185-B2B5-4624-AFD9-9FB95D9941B1}" type="pres">
      <dgm:prSet presAssocID="{25A47495-20CF-469C-A662-21EE685FD4B3}" presName="hierRoot4" presStyleCnt="0"/>
      <dgm:spPr/>
    </dgm:pt>
    <dgm:pt modelId="{7C74597C-8AB1-4963-BF6C-F47613FEE479}" type="pres">
      <dgm:prSet presAssocID="{25A47495-20CF-469C-A662-21EE685FD4B3}" presName="composite4" presStyleCnt="0"/>
      <dgm:spPr/>
    </dgm:pt>
    <dgm:pt modelId="{432BE335-E676-44A7-B87B-BE263A1D0C4A}" type="pres">
      <dgm:prSet presAssocID="{25A47495-20CF-469C-A662-21EE685FD4B3}" presName="image4" presStyleLbl="node4" presStyleIdx="1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EF7472FD-CE4A-49EC-AB2D-12DDE191A298}" type="pres">
      <dgm:prSet presAssocID="{25A47495-20CF-469C-A662-21EE685FD4B3}" presName="text4" presStyleLbl="revTx" presStyleIdx="6" presStyleCnt="12">
        <dgm:presLayoutVars>
          <dgm:chPref val="3"/>
        </dgm:presLayoutVars>
      </dgm:prSet>
      <dgm:spPr/>
    </dgm:pt>
    <dgm:pt modelId="{87826299-0741-41E0-A43E-C52CA345334D}" type="pres">
      <dgm:prSet presAssocID="{25A47495-20CF-469C-A662-21EE685FD4B3}" presName="hierChild5" presStyleCnt="0"/>
      <dgm:spPr/>
    </dgm:pt>
    <dgm:pt modelId="{B1750D1F-492A-4F43-8D53-5F2683CF342D}" type="pres">
      <dgm:prSet presAssocID="{4DA681B3-FFC8-44A8-BC78-52C63E166E30}" presName="Name23" presStyleLbl="parChTrans1D4" presStyleIdx="2" presStyleCnt="5"/>
      <dgm:spPr/>
    </dgm:pt>
    <dgm:pt modelId="{41F4F985-8946-42C8-BA31-939A04560DF8}" type="pres">
      <dgm:prSet presAssocID="{92994136-78F9-4E42-B8B6-5D11B0A6A04A}" presName="hierRoot4" presStyleCnt="0"/>
      <dgm:spPr/>
    </dgm:pt>
    <dgm:pt modelId="{07E337D9-B932-4666-8DDB-45649D6D2A7D}" type="pres">
      <dgm:prSet presAssocID="{92994136-78F9-4E42-B8B6-5D11B0A6A04A}" presName="composite4" presStyleCnt="0"/>
      <dgm:spPr/>
    </dgm:pt>
    <dgm:pt modelId="{A990111E-C3F9-4DCB-89B2-FEF99E717792}" type="pres">
      <dgm:prSet presAssocID="{92994136-78F9-4E42-B8B6-5D11B0A6A04A}" presName="image4" presStyleLbl="node4" presStyleIdx="2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1D7BDF0D-5457-4F1C-B4A8-8D7DAE6D264A}" type="pres">
      <dgm:prSet presAssocID="{92994136-78F9-4E42-B8B6-5D11B0A6A04A}" presName="text4" presStyleLbl="revTx" presStyleIdx="7" presStyleCnt="12">
        <dgm:presLayoutVars>
          <dgm:chPref val="3"/>
        </dgm:presLayoutVars>
      </dgm:prSet>
      <dgm:spPr/>
    </dgm:pt>
    <dgm:pt modelId="{30E05512-F540-461F-AB6F-396BA4381585}" type="pres">
      <dgm:prSet presAssocID="{92994136-78F9-4E42-B8B6-5D11B0A6A04A}" presName="hierChild5" presStyleCnt="0"/>
      <dgm:spPr/>
    </dgm:pt>
    <dgm:pt modelId="{0F499656-D506-47B4-A56F-56C37960B9B0}" type="pres">
      <dgm:prSet presAssocID="{6D5D7683-DC0B-4411-B8C8-C206555CAA31}" presName="Name23" presStyleLbl="parChTrans1D4" presStyleIdx="3" presStyleCnt="5"/>
      <dgm:spPr/>
    </dgm:pt>
    <dgm:pt modelId="{C93C234B-5453-4ED7-84BC-8821AF317BD0}" type="pres">
      <dgm:prSet presAssocID="{E69E1E7C-9A0A-4C6D-9177-7152172BF4FD}" presName="hierRoot4" presStyleCnt="0"/>
      <dgm:spPr/>
    </dgm:pt>
    <dgm:pt modelId="{8E0D4C8B-3BE7-4A3D-8F26-0CEE4403D2AF}" type="pres">
      <dgm:prSet presAssocID="{E69E1E7C-9A0A-4C6D-9177-7152172BF4FD}" presName="composite4" presStyleCnt="0"/>
      <dgm:spPr/>
    </dgm:pt>
    <dgm:pt modelId="{74B34DA5-2F4E-4B5B-A525-EE1C58532A71}" type="pres">
      <dgm:prSet presAssocID="{E69E1E7C-9A0A-4C6D-9177-7152172BF4FD}" presName="image4" presStyleLbl="node4" presStyleIdx="3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D222BE65-3070-4D8B-9932-6B7CEF540868}" type="pres">
      <dgm:prSet presAssocID="{E69E1E7C-9A0A-4C6D-9177-7152172BF4FD}" presName="text4" presStyleLbl="revTx" presStyleIdx="8" presStyleCnt="12">
        <dgm:presLayoutVars>
          <dgm:chPref val="3"/>
        </dgm:presLayoutVars>
      </dgm:prSet>
      <dgm:spPr/>
    </dgm:pt>
    <dgm:pt modelId="{7318170F-76E0-4FB0-9B31-846BB694FF5F}" type="pres">
      <dgm:prSet presAssocID="{E69E1E7C-9A0A-4C6D-9177-7152172BF4FD}" presName="hierChild5" presStyleCnt="0"/>
      <dgm:spPr/>
    </dgm:pt>
    <dgm:pt modelId="{83CCA76B-4101-4AB2-9F78-16FAE17A1CED}" type="pres">
      <dgm:prSet presAssocID="{03FD5106-4850-403A-B97F-99F181A7D9F7}" presName="Name23" presStyleLbl="parChTrans1D4" presStyleIdx="4" presStyleCnt="5"/>
      <dgm:spPr/>
    </dgm:pt>
    <dgm:pt modelId="{EE14531B-521F-4D11-B994-67D50D0B4625}" type="pres">
      <dgm:prSet presAssocID="{587190E5-B6ED-415B-901C-9F34373844C6}" presName="hierRoot4" presStyleCnt="0"/>
      <dgm:spPr/>
    </dgm:pt>
    <dgm:pt modelId="{7761D584-2ED8-4314-B0D8-63D2F6FF2314}" type="pres">
      <dgm:prSet presAssocID="{587190E5-B6ED-415B-901C-9F34373844C6}" presName="composite4" presStyleCnt="0"/>
      <dgm:spPr/>
    </dgm:pt>
    <dgm:pt modelId="{291DE6F5-8060-4409-B9C7-217DFAADFE9F}" type="pres">
      <dgm:prSet presAssocID="{587190E5-B6ED-415B-901C-9F34373844C6}" presName="image4" presStyleLbl="node4" presStyleIdx="4" presStyleCnt="5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3A76C053-1F82-4AED-9488-7C099849891D}" type="pres">
      <dgm:prSet presAssocID="{587190E5-B6ED-415B-901C-9F34373844C6}" presName="text4" presStyleLbl="revTx" presStyleIdx="9" presStyleCnt="12">
        <dgm:presLayoutVars>
          <dgm:chPref val="3"/>
        </dgm:presLayoutVars>
      </dgm:prSet>
      <dgm:spPr/>
    </dgm:pt>
    <dgm:pt modelId="{00CB9C12-6372-4090-BABF-820FECC4E63D}" type="pres">
      <dgm:prSet presAssocID="{587190E5-B6ED-415B-901C-9F34373844C6}" presName="hierChild5" presStyleCnt="0"/>
      <dgm:spPr/>
    </dgm:pt>
    <dgm:pt modelId="{143C44C1-097E-446A-835B-74807753E70F}" type="pres">
      <dgm:prSet presAssocID="{414620B3-F22C-4430-8E37-A694D8598D92}" presName="Name17" presStyleLbl="parChTrans1D3" presStyleIdx="1" presStyleCnt="2"/>
      <dgm:spPr/>
    </dgm:pt>
    <dgm:pt modelId="{9461E858-BCD9-452F-9A35-82BD916CFDBA}" type="pres">
      <dgm:prSet presAssocID="{57E45258-F467-4836-9B5B-4C2101EFA23D}" presName="hierRoot3" presStyleCnt="0"/>
      <dgm:spPr/>
    </dgm:pt>
    <dgm:pt modelId="{AD28E788-52D0-4F01-BBEF-149178C11276}" type="pres">
      <dgm:prSet presAssocID="{57E45258-F467-4836-9B5B-4C2101EFA23D}" presName="composite3" presStyleCnt="0"/>
      <dgm:spPr/>
    </dgm:pt>
    <dgm:pt modelId="{F5129EBC-76D7-4656-B572-57FB4AE4BEDB}" type="pres">
      <dgm:prSet presAssocID="{57E45258-F467-4836-9B5B-4C2101EFA23D}" presName="image3" presStyleLbl="node3" presStyleIdx="1" presStyleCnt="2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796C84F-9D70-4F81-96EC-6236EDAF76A0}" type="pres">
      <dgm:prSet presAssocID="{57E45258-F467-4836-9B5B-4C2101EFA23D}" presName="text3" presStyleLbl="revTx" presStyleIdx="10" presStyleCnt="12">
        <dgm:presLayoutVars>
          <dgm:chPref val="3"/>
        </dgm:presLayoutVars>
      </dgm:prSet>
      <dgm:spPr/>
    </dgm:pt>
    <dgm:pt modelId="{97252761-7D13-4991-9816-F2676C382F71}" type="pres">
      <dgm:prSet presAssocID="{57E45258-F467-4836-9B5B-4C2101EFA23D}" presName="hierChild4" presStyleCnt="0"/>
      <dgm:spPr/>
    </dgm:pt>
    <dgm:pt modelId="{A0C7C42C-BE58-49CD-823B-5A2748840FB8}" type="pres">
      <dgm:prSet presAssocID="{B2E8DC20-72FF-4B6C-AAB3-7DA695B7C213}" presName="hierRoot1" presStyleCnt="0"/>
      <dgm:spPr/>
    </dgm:pt>
    <dgm:pt modelId="{D27B4A4B-71A7-4A22-90A1-E9E5F48DE420}" type="pres">
      <dgm:prSet presAssocID="{B2E8DC20-72FF-4B6C-AAB3-7DA695B7C213}" presName="composite" presStyleCnt="0"/>
      <dgm:spPr/>
    </dgm:pt>
    <dgm:pt modelId="{668E9561-4E65-4607-A183-FD96BA07234C}" type="pres">
      <dgm:prSet presAssocID="{B2E8DC20-72FF-4B6C-AAB3-7DA695B7C213}" presName="image" presStyleLbl="node0" presStyleIdx="2" presStyleCnt="3" custLinFactX="-200000" custLinFactY="100000" custLinFactNeighborX="-287577" custLinFactNeighborY="163790"/>
      <dgm:spPr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65" t="13978" r="1265" b="13978"/>
          </a:stretch>
        </a:blipFill>
      </dgm:spPr>
    </dgm:pt>
    <dgm:pt modelId="{55C261B0-81FC-4488-99FF-FF4C370BFA75}" type="pres">
      <dgm:prSet presAssocID="{B2E8DC20-72FF-4B6C-AAB3-7DA695B7C213}" presName="text" presStyleLbl="revTx" presStyleIdx="11" presStyleCnt="12" custScaleX="90717" custScaleY="94106" custLinFactX="-200000" custLinFactY="100000" custLinFactNeighborX="-268144" custLinFactNeighborY="165494">
        <dgm:presLayoutVars>
          <dgm:chPref val="3"/>
        </dgm:presLayoutVars>
      </dgm:prSet>
      <dgm:spPr/>
    </dgm:pt>
    <dgm:pt modelId="{657A6941-299F-4169-BCAF-7F4396ADEF6A}" type="pres">
      <dgm:prSet presAssocID="{B2E8DC20-72FF-4B6C-AAB3-7DA695B7C213}" presName="hierChild2" presStyleCnt="0"/>
      <dgm:spPr/>
    </dgm:pt>
  </dgm:ptLst>
  <dgm:cxnLst>
    <dgm:cxn modelId="{93575100-B36D-474B-850B-075AD37E95EF}" type="presOf" srcId="{572F9F44-18F1-4CBF-BD38-483FA07D18F3}" destId="{851633B9-65F2-4189-98BF-56F0E628D48C}" srcOrd="0" destOrd="0" presId="urn:microsoft.com/office/officeart/2009/layout/CirclePictureHierarchy"/>
    <dgm:cxn modelId="{FE35760D-8AB7-42B0-9A77-E0825173EA8F}" type="presOf" srcId="{03FD5106-4850-403A-B97F-99F181A7D9F7}" destId="{83CCA76B-4101-4AB2-9F78-16FAE17A1CED}" srcOrd="0" destOrd="0" presId="urn:microsoft.com/office/officeart/2009/layout/CirclePictureHierarchy"/>
    <dgm:cxn modelId="{CBAD3715-C698-4A19-9C32-A7694BED0A27}" type="presOf" srcId="{F6C54E25-09C3-4464-99CC-1B8C44FD1C40}" destId="{5F0EAA1B-35CC-4A04-9A8A-E72BB5B3A2C9}" srcOrd="0" destOrd="0" presId="urn:microsoft.com/office/officeart/2009/layout/CirclePictureHierarchy"/>
    <dgm:cxn modelId="{F063541A-B651-475F-A337-26A88E19A467}" type="presOf" srcId="{4D264DC7-E98A-4330-94D6-1AA12B9E00F9}" destId="{B14674DD-5A5B-470C-8D19-12800D6F5FC9}" srcOrd="0" destOrd="0" presId="urn:microsoft.com/office/officeart/2009/layout/CirclePictureHierarchy"/>
    <dgm:cxn modelId="{F541B021-4D9E-4324-8654-548FB8C3775E}" srcId="{F6C54E25-09C3-4464-99CC-1B8C44FD1C40}" destId="{572F9F44-18F1-4CBF-BD38-483FA07D18F3}" srcOrd="0" destOrd="0" parTransId="{F9D6A6F5-51D6-4DCC-B081-110C63CFDCED}" sibTransId="{A3286911-7A09-4F68-89B3-D4C75EFBE75D}"/>
    <dgm:cxn modelId="{59D17923-E2CE-4E9D-B677-A1308C439033}" type="presOf" srcId="{7F2FFC4A-195D-4761-8D77-DA70F5FF03AE}" destId="{F1A220E5-52C5-4E19-A185-9B3665BD2D55}" srcOrd="0" destOrd="0" presId="urn:microsoft.com/office/officeart/2009/layout/CirclePictureHierarchy"/>
    <dgm:cxn modelId="{6F494D2E-710B-4D17-9A46-2F91AA0A930C}" srcId="{8D94E0CF-D6C3-498B-ABE0-52C330EA2036}" destId="{60181E1E-23E2-4C50-B645-D87F9DE20F1E}" srcOrd="1" destOrd="0" parTransId="{CD439D7E-FF42-4822-A500-4804826B890E}" sibTransId="{EC19F432-6B08-4174-8B2B-E889F16F15EA}"/>
    <dgm:cxn modelId="{AFD57634-FC9D-4901-8739-6D43E2F079BA}" srcId="{572F9F44-18F1-4CBF-BD38-483FA07D18F3}" destId="{12122DDB-5518-47B9-B6C3-1B38D4A02311}" srcOrd="0" destOrd="0" parTransId="{AB148AFE-7285-4384-8942-AF0B392D13CB}" sibTransId="{81D8D6D9-0584-4159-9DC3-33123A7DB0C7}"/>
    <dgm:cxn modelId="{6998723E-C49D-4E8E-99E7-374D6B7C9A3C}" type="presOf" srcId="{2410E69E-B620-4AB4-A353-321FEF6C600C}" destId="{D1F93CA9-2876-4E74-9926-555242994DBA}" srcOrd="0" destOrd="0" presId="urn:microsoft.com/office/officeart/2009/layout/CirclePictureHierarchy"/>
    <dgm:cxn modelId="{C98DC661-1E2A-4861-8E55-DFCB503FA615}" type="presOf" srcId="{B2E8DC20-72FF-4B6C-AAB3-7DA695B7C213}" destId="{55C261B0-81FC-4488-99FF-FF4C370BFA75}" srcOrd="0" destOrd="0" presId="urn:microsoft.com/office/officeart/2009/layout/CirclePictureHierarchy"/>
    <dgm:cxn modelId="{EB107763-37BA-46B7-BE46-0E91F1D85934}" type="presOf" srcId="{60181E1E-23E2-4C50-B645-D87F9DE20F1E}" destId="{3AE4CC95-1762-4D3F-B3C0-3783C7B3AED7}" srcOrd="0" destOrd="0" presId="urn:microsoft.com/office/officeart/2009/layout/CirclePictureHierarchy"/>
    <dgm:cxn modelId="{F89A2C46-7FE8-41C1-899B-D97BF8F84DBE}" type="presOf" srcId="{AB148AFE-7285-4384-8942-AF0B392D13CB}" destId="{B7509DA0-AE20-4D67-8663-EE0C7CC419E2}" srcOrd="0" destOrd="0" presId="urn:microsoft.com/office/officeart/2009/layout/CirclePictureHierarchy"/>
    <dgm:cxn modelId="{8D424E66-195B-4297-933A-C55B02874524}" srcId="{60181E1E-23E2-4C50-B645-D87F9DE20F1E}" destId="{F6C54E25-09C3-4464-99CC-1B8C44FD1C40}" srcOrd="1" destOrd="0" parTransId="{4D264DC7-E98A-4330-94D6-1AA12B9E00F9}" sibTransId="{2A0BE35C-5491-4196-8686-4F1703369F96}"/>
    <dgm:cxn modelId="{91B2AA67-4767-4895-BBEA-F07DD08A5E13}" type="presOf" srcId="{25A47495-20CF-469C-A662-21EE685FD4B3}" destId="{EF7472FD-CE4A-49EC-AB2D-12DDE191A298}" srcOrd="0" destOrd="0" presId="urn:microsoft.com/office/officeart/2009/layout/CirclePictureHierarchy"/>
    <dgm:cxn modelId="{6F097548-7258-4BA4-B310-2705E0F34BE7}" srcId="{8D94E0CF-D6C3-498B-ABE0-52C330EA2036}" destId="{7A344829-8A88-4092-891C-14AD4B072513}" srcOrd="0" destOrd="0" parTransId="{0BA08B88-E4E2-46A8-B498-C0DFA22D7404}" sibTransId="{93192DC5-CAA4-4F6C-BA24-F0CF1173FA28}"/>
    <dgm:cxn modelId="{C77D4149-D7E4-4663-A29E-980FEC3B9EC1}" srcId="{60181E1E-23E2-4C50-B645-D87F9DE20F1E}" destId="{C6E71B7D-A662-41CE-B34A-8C4F535E8E40}" srcOrd="0" destOrd="0" parTransId="{7F2FFC4A-195D-4761-8D77-DA70F5FF03AE}" sibTransId="{1D4B8E71-6A48-4ED0-8621-8442EC707959}"/>
    <dgm:cxn modelId="{6F4B9149-00B7-4152-97C7-5BA3CB4144A9}" type="presOf" srcId="{7A344829-8A88-4092-891C-14AD4B072513}" destId="{CD2D18A4-FEEA-49B3-9D65-023DD8A73F9D}" srcOrd="0" destOrd="0" presId="urn:microsoft.com/office/officeart/2009/layout/CirclePictureHierarchy"/>
    <dgm:cxn modelId="{63159349-4FF1-4A36-B180-284C7010FB63}" type="presOf" srcId="{6D5D7683-DC0B-4411-B8C8-C206555CAA31}" destId="{0F499656-D506-47B4-A56F-56C37960B9B0}" srcOrd="0" destOrd="0" presId="urn:microsoft.com/office/officeart/2009/layout/CirclePictureHierarchy"/>
    <dgm:cxn modelId="{D5236352-7AC0-4815-9D7F-95FB48AD0507}" srcId="{572F9F44-18F1-4CBF-BD38-483FA07D18F3}" destId="{92994136-78F9-4E42-B8B6-5D11B0A6A04A}" srcOrd="2" destOrd="0" parTransId="{4DA681B3-FFC8-44A8-BC78-52C63E166E30}" sibTransId="{F17FD19C-0FE6-4115-B19B-A680F6734B84}"/>
    <dgm:cxn modelId="{A10C295A-B81B-4C14-923F-0D7DFB31444E}" type="presOf" srcId="{587190E5-B6ED-415B-901C-9F34373844C6}" destId="{3A76C053-1F82-4AED-9488-7C099849891D}" srcOrd="0" destOrd="0" presId="urn:microsoft.com/office/officeart/2009/layout/CirclePictureHierarchy"/>
    <dgm:cxn modelId="{2CD3EF89-01F4-4FF2-94A2-696207E4F20B}" srcId="{572F9F44-18F1-4CBF-BD38-483FA07D18F3}" destId="{25A47495-20CF-469C-A662-21EE685FD4B3}" srcOrd="1" destOrd="0" parTransId="{2410E69E-B620-4AB4-A353-321FEF6C600C}" sibTransId="{150D4EBC-A6D1-4A36-891A-3CFB4FAE5506}"/>
    <dgm:cxn modelId="{8ECE9A98-1CBE-4861-A84A-CDC4E4897F39}" type="presOf" srcId="{92994136-78F9-4E42-B8B6-5D11B0A6A04A}" destId="{1D7BDF0D-5457-4F1C-B4A8-8D7DAE6D264A}" srcOrd="0" destOrd="0" presId="urn:microsoft.com/office/officeart/2009/layout/CirclePictureHierarchy"/>
    <dgm:cxn modelId="{D35FF49F-DCC1-48A1-8036-BB2C64587A7D}" type="presOf" srcId="{E69E1E7C-9A0A-4C6D-9177-7152172BF4FD}" destId="{D222BE65-3070-4D8B-9932-6B7CEF540868}" srcOrd="0" destOrd="0" presId="urn:microsoft.com/office/officeart/2009/layout/CirclePictureHierarchy"/>
    <dgm:cxn modelId="{773A62AC-F4BC-4935-B72A-5DAB28851703}" type="presOf" srcId="{57E45258-F467-4836-9B5B-4C2101EFA23D}" destId="{B796C84F-9D70-4F81-96EC-6236EDAF76A0}" srcOrd="0" destOrd="0" presId="urn:microsoft.com/office/officeart/2009/layout/CirclePictureHierarchy"/>
    <dgm:cxn modelId="{520AE9B1-5D38-4837-87E9-4B9590387E73}" type="presOf" srcId="{4DA681B3-FFC8-44A8-BC78-52C63E166E30}" destId="{B1750D1F-492A-4F43-8D53-5F2683CF342D}" srcOrd="0" destOrd="0" presId="urn:microsoft.com/office/officeart/2009/layout/CirclePictureHierarchy"/>
    <dgm:cxn modelId="{ADF3AFB8-FFFB-4E1A-A12C-2162AE6F1B33}" srcId="{572F9F44-18F1-4CBF-BD38-483FA07D18F3}" destId="{E69E1E7C-9A0A-4C6D-9177-7152172BF4FD}" srcOrd="3" destOrd="0" parTransId="{6D5D7683-DC0B-4411-B8C8-C206555CAA31}" sibTransId="{0A5091B9-3372-4E45-82D6-070ABFF3172A}"/>
    <dgm:cxn modelId="{5A4C49CD-5E0E-4123-83CE-C1DD2F3B933F}" type="presOf" srcId="{8D94E0CF-D6C3-498B-ABE0-52C330EA2036}" destId="{3183B3C4-ED7C-4499-B8BA-A5677D59DE5E}" srcOrd="0" destOrd="0" presId="urn:microsoft.com/office/officeart/2009/layout/CirclePictureHierarchy"/>
    <dgm:cxn modelId="{1F509DCD-C6C6-4B93-9B61-55A8CE2E2A37}" srcId="{F6C54E25-09C3-4464-99CC-1B8C44FD1C40}" destId="{57E45258-F467-4836-9B5B-4C2101EFA23D}" srcOrd="1" destOrd="0" parTransId="{414620B3-F22C-4430-8E37-A694D8598D92}" sibTransId="{746FC029-2AAC-4D57-9507-C46F50F81121}"/>
    <dgm:cxn modelId="{9B158CD1-BE29-472D-A1B0-788A67E0C05D}" type="presOf" srcId="{12122DDB-5518-47B9-B6C3-1B38D4A02311}" destId="{6153E5B1-6F40-43C2-B1A5-3A1047D7FBFA}" srcOrd="0" destOrd="0" presId="urn:microsoft.com/office/officeart/2009/layout/CirclePictureHierarchy"/>
    <dgm:cxn modelId="{763B0CDC-89A1-41C3-AC32-BF553E29155D}" srcId="{572F9F44-18F1-4CBF-BD38-483FA07D18F3}" destId="{587190E5-B6ED-415B-901C-9F34373844C6}" srcOrd="4" destOrd="0" parTransId="{03FD5106-4850-403A-B97F-99F181A7D9F7}" sibTransId="{4C6A3B93-208A-4E0F-92BC-64FB67AF8EEA}"/>
    <dgm:cxn modelId="{87A4A6DD-31FB-42A3-B145-6F913E0D0911}" type="presOf" srcId="{F9D6A6F5-51D6-4DCC-B081-110C63CFDCED}" destId="{62268483-AE92-4FD0-9D5F-4FC6C88DB8C6}" srcOrd="0" destOrd="0" presId="urn:microsoft.com/office/officeart/2009/layout/CirclePictureHierarchy"/>
    <dgm:cxn modelId="{A340C8E8-B6D3-435B-97D9-841491BA328C}" type="presOf" srcId="{C6E71B7D-A662-41CE-B34A-8C4F535E8E40}" destId="{69BA64DC-6288-4A2E-80E1-203289C82520}" srcOrd="0" destOrd="0" presId="urn:microsoft.com/office/officeart/2009/layout/CirclePictureHierarchy"/>
    <dgm:cxn modelId="{669B4CF4-B4E9-4208-B0DE-6CE26AC5452D}" srcId="{8D94E0CF-D6C3-498B-ABE0-52C330EA2036}" destId="{B2E8DC20-72FF-4B6C-AAB3-7DA695B7C213}" srcOrd="2" destOrd="0" parTransId="{7A4F9C34-7E53-4195-8E56-AA32072AB2A1}" sibTransId="{CF04FED6-7B61-46CB-8591-0B920FB67A1E}"/>
    <dgm:cxn modelId="{6A0CE0FB-DAF0-44F7-98D9-3C27E3516B47}" type="presOf" srcId="{414620B3-F22C-4430-8E37-A694D8598D92}" destId="{143C44C1-097E-446A-835B-74807753E70F}" srcOrd="0" destOrd="0" presId="urn:microsoft.com/office/officeart/2009/layout/CirclePictureHierarchy"/>
    <dgm:cxn modelId="{EC191BC9-DAFC-48F8-A5C5-9113085A15E1}" type="presParOf" srcId="{3183B3C4-ED7C-4499-B8BA-A5677D59DE5E}" destId="{BBD85835-4F0C-483F-B71C-8BF52642B905}" srcOrd="0" destOrd="0" presId="urn:microsoft.com/office/officeart/2009/layout/CirclePictureHierarchy"/>
    <dgm:cxn modelId="{B1767C76-7BF6-4719-8BA0-19D227E81FFE}" type="presParOf" srcId="{BBD85835-4F0C-483F-B71C-8BF52642B905}" destId="{0437FB2C-8A12-4B29-9ED9-C1A3DD6F0472}" srcOrd="0" destOrd="0" presId="urn:microsoft.com/office/officeart/2009/layout/CirclePictureHierarchy"/>
    <dgm:cxn modelId="{A33DD013-5AAC-40F8-8204-9AA343EE1553}" type="presParOf" srcId="{0437FB2C-8A12-4B29-9ED9-C1A3DD6F0472}" destId="{31C0D46F-9749-4649-9DE0-5E479625CB92}" srcOrd="0" destOrd="0" presId="urn:microsoft.com/office/officeart/2009/layout/CirclePictureHierarchy"/>
    <dgm:cxn modelId="{F7D0634E-F6F6-42A3-BBA8-765E749A5834}" type="presParOf" srcId="{0437FB2C-8A12-4B29-9ED9-C1A3DD6F0472}" destId="{CD2D18A4-FEEA-49B3-9D65-023DD8A73F9D}" srcOrd="1" destOrd="0" presId="urn:microsoft.com/office/officeart/2009/layout/CirclePictureHierarchy"/>
    <dgm:cxn modelId="{DBDB1421-4B77-4DB0-AB8E-E43B2252F426}" type="presParOf" srcId="{BBD85835-4F0C-483F-B71C-8BF52642B905}" destId="{94832AA1-8D21-4896-93A3-165477BC2BE9}" srcOrd="1" destOrd="0" presId="urn:microsoft.com/office/officeart/2009/layout/CirclePictureHierarchy"/>
    <dgm:cxn modelId="{0B27D47F-9BE0-4738-8D13-5B3189ED189B}" type="presParOf" srcId="{3183B3C4-ED7C-4499-B8BA-A5677D59DE5E}" destId="{725E240C-E5EB-45B1-B6DA-867C725DB32D}" srcOrd="1" destOrd="0" presId="urn:microsoft.com/office/officeart/2009/layout/CirclePictureHierarchy"/>
    <dgm:cxn modelId="{00F0275A-163E-47A1-9862-FCCECADA199C}" type="presParOf" srcId="{725E240C-E5EB-45B1-B6DA-867C725DB32D}" destId="{2E40720C-6C01-4DE9-BF81-94B4918975F5}" srcOrd="0" destOrd="0" presId="urn:microsoft.com/office/officeart/2009/layout/CirclePictureHierarchy"/>
    <dgm:cxn modelId="{57CA7EBA-1E94-4C85-910C-B28BFD86CC28}" type="presParOf" srcId="{2E40720C-6C01-4DE9-BF81-94B4918975F5}" destId="{B5881800-E50F-4D95-B610-460F68731FC1}" srcOrd="0" destOrd="0" presId="urn:microsoft.com/office/officeart/2009/layout/CirclePictureHierarchy"/>
    <dgm:cxn modelId="{095ACCA9-5258-4122-A3E9-39B66EDD022A}" type="presParOf" srcId="{2E40720C-6C01-4DE9-BF81-94B4918975F5}" destId="{3AE4CC95-1762-4D3F-B3C0-3783C7B3AED7}" srcOrd="1" destOrd="0" presId="urn:microsoft.com/office/officeart/2009/layout/CirclePictureHierarchy"/>
    <dgm:cxn modelId="{F3059EA6-6EAA-465E-953A-FC11300C4DD8}" type="presParOf" srcId="{725E240C-E5EB-45B1-B6DA-867C725DB32D}" destId="{65B909C5-58B6-4281-B769-8F6BB5F5CE48}" srcOrd="1" destOrd="0" presId="urn:microsoft.com/office/officeart/2009/layout/CirclePictureHierarchy"/>
    <dgm:cxn modelId="{1650A942-7000-47E0-AE6F-4041FD88ABBA}" type="presParOf" srcId="{65B909C5-58B6-4281-B769-8F6BB5F5CE48}" destId="{F1A220E5-52C5-4E19-A185-9B3665BD2D55}" srcOrd="0" destOrd="0" presId="urn:microsoft.com/office/officeart/2009/layout/CirclePictureHierarchy"/>
    <dgm:cxn modelId="{4221429B-087D-431D-889E-0E2D2A450424}" type="presParOf" srcId="{65B909C5-58B6-4281-B769-8F6BB5F5CE48}" destId="{452DC55B-CCF2-4ACB-BD14-CEADCE49CD04}" srcOrd="1" destOrd="0" presId="urn:microsoft.com/office/officeart/2009/layout/CirclePictureHierarchy"/>
    <dgm:cxn modelId="{28EAC639-4496-4A36-8CA2-A01FBCC93FDF}" type="presParOf" srcId="{452DC55B-CCF2-4ACB-BD14-CEADCE49CD04}" destId="{D0734432-6D11-4F19-B4A8-D943E21327E4}" srcOrd="0" destOrd="0" presId="urn:microsoft.com/office/officeart/2009/layout/CirclePictureHierarchy"/>
    <dgm:cxn modelId="{632DECEC-7F46-4A0B-8E34-028DF98EBF9E}" type="presParOf" srcId="{D0734432-6D11-4F19-B4A8-D943E21327E4}" destId="{E3BCB388-8107-47C6-80F5-5AFCD3A0F679}" srcOrd="0" destOrd="0" presId="urn:microsoft.com/office/officeart/2009/layout/CirclePictureHierarchy"/>
    <dgm:cxn modelId="{9BAD301B-59DA-4BDE-87A0-3F78760E3022}" type="presParOf" srcId="{D0734432-6D11-4F19-B4A8-D943E21327E4}" destId="{69BA64DC-6288-4A2E-80E1-203289C82520}" srcOrd="1" destOrd="0" presId="urn:microsoft.com/office/officeart/2009/layout/CirclePictureHierarchy"/>
    <dgm:cxn modelId="{066365B7-B9B7-4A78-8103-E6D2A20876D6}" type="presParOf" srcId="{452DC55B-CCF2-4ACB-BD14-CEADCE49CD04}" destId="{0D3D6FBA-F19D-4203-899A-846B95E70F8A}" srcOrd="1" destOrd="0" presId="urn:microsoft.com/office/officeart/2009/layout/CirclePictureHierarchy"/>
    <dgm:cxn modelId="{2F89EB18-F154-45CB-BDE0-063606F05C16}" type="presParOf" srcId="{65B909C5-58B6-4281-B769-8F6BB5F5CE48}" destId="{B14674DD-5A5B-470C-8D19-12800D6F5FC9}" srcOrd="2" destOrd="0" presId="urn:microsoft.com/office/officeart/2009/layout/CirclePictureHierarchy"/>
    <dgm:cxn modelId="{32A97B55-842F-4837-B0C0-B2CB49C857C1}" type="presParOf" srcId="{65B909C5-58B6-4281-B769-8F6BB5F5CE48}" destId="{65A4CF74-D1BA-4322-B39E-E400623CD33D}" srcOrd="3" destOrd="0" presId="urn:microsoft.com/office/officeart/2009/layout/CirclePictureHierarchy"/>
    <dgm:cxn modelId="{09B08D5C-6801-4006-9717-FA1FF0275FE2}" type="presParOf" srcId="{65A4CF74-D1BA-4322-B39E-E400623CD33D}" destId="{DBC77661-A240-45D3-83E6-AEEA77C767AB}" srcOrd="0" destOrd="0" presId="urn:microsoft.com/office/officeart/2009/layout/CirclePictureHierarchy"/>
    <dgm:cxn modelId="{4782A978-922C-4521-A7FD-10E514F36A0E}" type="presParOf" srcId="{DBC77661-A240-45D3-83E6-AEEA77C767AB}" destId="{A6548387-772F-4AB1-B239-508563D55819}" srcOrd="0" destOrd="0" presId="urn:microsoft.com/office/officeart/2009/layout/CirclePictureHierarchy"/>
    <dgm:cxn modelId="{4D4918F8-7F01-42D3-B308-FBCC26615703}" type="presParOf" srcId="{DBC77661-A240-45D3-83E6-AEEA77C767AB}" destId="{5F0EAA1B-35CC-4A04-9A8A-E72BB5B3A2C9}" srcOrd="1" destOrd="0" presId="urn:microsoft.com/office/officeart/2009/layout/CirclePictureHierarchy"/>
    <dgm:cxn modelId="{DFE40CD7-CB91-473C-A4E7-4623EED32164}" type="presParOf" srcId="{65A4CF74-D1BA-4322-B39E-E400623CD33D}" destId="{1431A0C0-4AA1-474A-8A6D-6D6439805B34}" srcOrd="1" destOrd="0" presId="urn:microsoft.com/office/officeart/2009/layout/CirclePictureHierarchy"/>
    <dgm:cxn modelId="{65835FC4-0B94-444C-905B-FF2ADF9367B8}" type="presParOf" srcId="{1431A0C0-4AA1-474A-8A6D-6D6439805B34}" destId="{62268483-AE92-4FD0-9D5F-4FC6C88DB8C6}" srcOrd="0" destOrd="0" presId="urn:microsoft.com/office/officeart/2009/layout/CirclePictureHierarchy"/>
    <dgm:cxn modelId="{DCE60EE2-4CBD-4A44-9FF7-5E53CA3CA34C}" type="presParOf" srcId="{1431A0C0-4AA1-474A-8A6D-6D6439805B34}" destId="{1B76BA98-6DE4-49E7-B9CC-33DD93E23B7A}" srcOrd="1" destOrd="0" presId="urn:microsoft.com/office/officeart/2009/layout/CirclePictureHierarchy"/>
    <dgm:cxn modelId="{17577582-19FB-40AD-A57B-17A62AA4EC8E}" type="presParOf" srcId="{1B76BA98-6DE4-49E7-B9CC-33DD93E23B7A}" destId="{F133CDF5-2CEF-41A4-AF94-8170AF964206}" srcOrd="0" destOrd="0" presId="urn:microsoft.com/office/officeart/2009/layout/CirclePictureHierarchy"/>
    <dgm:cxn modelId="{8414675E-2391-4446-8C98-C447A6F4B7B4}" type="presParOf" srcId="{F133CDF5-2CEF-41A4-AF94-8170AF964206}" destId="{AD6961B6-499B-45C6-89E4-06B67A3371D2}" srcOrd="0" destOrd="0" presId="urn:microsoft.com/office/officeart/2009/layout/CirclePictureHierarchy"/>
    <dgm:cxn modelId="{4C667FC3-1B12-43F6-9937-4BF32CAC24D7}" type="presParOf" srcId="{F133CDF5-2CEF-41A4-AF94-8170AF964206}" destId="{851633B9-65F2-4189-98BF-56F0E628D48C}" srcOrd="1" destOrd="0" presId="urn:microsoft.com/office/officeart/2009/layout/CirclePictureHierarchy"/>
    <dgm:cxn modelId="{45EB44A4-2B6F-4866-AD6B-222C7DDFAFD0}" type="presParOf" srcId="{1B76BA98-6DE4-49E7-B9CC-33DD93E23B7A}" destId="{F75EAA75-F1A8-4305-A979-CF09B491A5C0}" srcOrd="1" destOrd="0" presId="urn:microsoft.com/office/officeart/2009/layout/CirclePictureHierarchy"/>
    <dgm:cxn modelId="{E83538A4-2EB2-4800-85C0-4711271B7C32}" type="presParOf" srcId="{F75EAA75-F1A8-4305-A979-CF09B491A5C0}" destId="{B7509DA0-AE20-4D67-8663-EE0C7CC419E2}" srcOrd="0" destOrd="0" presId="urn:microsoft.com/office/officeart/2009/layout/CirclePictureHierarchy"/>
    <dgm:cxn modelId="{3B7693CA-54E3-4B9A-839E-7BDF06B09B46}" type="presParOf" srcId="{F75EAA75-F1A8-4305-A979-CF09B491A5C0}" destId="{09B6E304-1C5B-4517-B370-661BFE993235}" srcOrd="1" destOrd="0" presId="urn:microsoft.com/office/officeart/2009/layout/CirclePictureHierarchy"/>
    <dgm:cxn modelId="{E77BF83D-CAE7-48C8-A1DF-B291D7BCC94B}" type="presParOf" srcId="{09B6E304-1C5B-4517-B370-661BFE993235}" destId="{2C684D9C-8349-4CF8-8036-208192E14364}" srcOrd="0" destOrd="0" presId="urn:microsoft.com/office/officeart/2009/layout/CirclePictureHierarchy"/>
    <dgm:cxn modelId="{7D698C0C-4334-40F4-BA4E-67E21D85DCDA}" type="presParOf" srcId="{2C684D9C-8349-4CF8-8036-208192E14364}" destId="{CF9DC6BF-AA02-4132-86FC-00FA75A25492}" srcOrd="0" destOrd="0" presId="urn:microsoft.com/office/officeart/2009/layout/CirclePictureHierarchy"/>
    <dgm:cxn modelId="{2B189F19-1599-4BA9-A77C-525CBAE5F1F2}" type="presParOf" srcId="{2C684D9C-8349-4CF8-8036-208192E14364}" destId="{6153E5B1-6F40-43C2-B1A5-3A1047D7FBFA}" srcOrd="1" destOrd="0" presId="urn:microsoft.com/office/officeart/2009/layout/CirclePictureHierarchy"/>
    <dgm:cxn modelId="{5292BF7B-130C-4483-A08C-1E38D6A36462}" type="presParOf" srcId="{09B6E304-1C5B-4517-B370-661BFE993235}" destId="{7B5D193C-375A-44D2-B6DC-741A4EA8C4EA}" srcOrd="1" destOrd="0" presId="urn:microsoft.com/office/officeart/2009/layout/CirclePictureHierarchy"/>
    <dgm:cxn modelId="{920BB7A2-1A24-46F0-91F2-2524916DA2A1}" type="presParOf" srcId="{F75EAA75-F1A8-4305-A979-CF09B491A5C0}" destId="{D1F93CA9-2876-4E74-9926-555242994DBA}" srcOrd="2" destOrd="0" presId="urn:microsoft.com/office/officeart/2009/layout/CirclePictureHierarchy"/>
    <dgm:cxn modelId="{3F61C027-2112-4131-ADAC-7549017F5354}" type="presParOf" srcId="{F75EAA75-F1A8-4305-A979-CF09B491A5C0}" destId="{84790185-B2B5-4624-AFD9-9FB95D9941B1}" srcOrd="3" destOrd="0" presId="urn:microsoft.com/office/officeart/2009/layout/CirclePictureHierarchy"/>
    <dgm:cxn modelId="{814F5376-0208-4E87-8818-938F07B1F4AF}" type="presParOf" srcId="{84790185-B2B5-4624-AFD9-9FB95D9941B1}" destId="{7C74597C-8AB1-4963-BF6C-F47613FEE479}" srcOrd="0" destOrd="0" presId="urn:microsoft.com/office/officeart/2009/layout/CirclePictureHierarchy"/>
    <dgm:cxn modelId="{F3BEB782-DCAD-4D03-81A3-437E4F5E3CBF}" type="presParOf" srcId="{7C74597C-8AB1-4963-BF6C-F47613FEE479}" destId="{432BE335-E676-44A7-B87B-BE263A1D0C4A}" srcOrd="0" destOrd="0" presId="urn:microsoft.com/office/officeart/2009/layout/CirclePictureHierarchy"/>
    <dgm:cxn modelId="{2FDC8198-741F-46DA-AA03-1344C5ADB1CA}" type="presParOf" srcId="{7C74597C-8AB1-4963-BF6C-F47613FEE479}" destId="{EF7472FD-CE4A-49EC-AB2D-12DDE191A298}" srcOrd="1" destOrd="0" presId="urn:microsoft.com/office/officeart/2009/layout/CirclePictureHierarchy"/>
    <dgm:cxn modelId="{32430CFF-B0F7-477E-9154-B891C60DE792}" type="presParOf" srcId="{84790185-B2B5-4624-AFD9-9FB95D9941B1}" destId="{87826299-0741-41E0-A43E-C52CA345334D}" srcOrd="1" destOrd="0" presId="urn:microsoft.com/office/officeart/2009/layout/CirclePictureHierarchy"/>
    <dgm:cxn modelId="{B9DE869E-EBAC-4484-8ABF-E4E4C4506355}" type="presParOf" srcId="{F75EAA75-F1A8-4305-A979-CF09B491A5C0}" destId="{B1750D1F-492A-4F43-8D53-5F2683CF342D}" srcOrd="4" destOrd="0" presId="urn:microsoft.com/office/officeart/2009/layout/CirclePictureHierarchy"/>
    <dgm:cxn modelId="{BD748195-91E3-4932-933D-53C646DE7C0B}" type="presParOf" srcId="{F75EAA75-F1A8-4305-A979-CF09B491A5C0}" destId="{41F4F985-8946-42C8-BA31-939A04560DF8}" srcOrd="5" destOrd="0" presId="urn:microsoft.com/office/officeart/2009/layout/CirclePictureHierarchy"/>
    <dgm:cxn modelId="{2505BF72-7DA6-4BDC-9B66-03E0B7F92BC5}" type="presParOf" srcId="{41F4F985-8946-42C8-BA31-939A04560DF8}" destId="{07E337D9-B932-4666-8DDB-45649D6D2A7D}" srcOrd="0" destOrd="0" presId="urn:microsoft.com/office/officeart/2009/layout/CirclePictureHierarchy"/>
    <dgm:cxn modelId="{9E61FC40-EB2A-435C-BD59-418E8FAB247A}" type="presParOf" srcId="{07E337D9-B932-4666-8DDB-45649D6D2A7D}" destId="{A990111E-C3F9-4DCB-89B2-FEF99E717792}" srcOrd="0" destOrd="0" presId="urn:microsoft.com/office/officeart/2009/layout/CirclePictureHierarchy"/>
    <dgm:cxn modelId="{1FE5CF07-7981-4793-8F8B-3CBEE09A1FCE}" type="presParOf" srcId="{07E337D9-B932-4666-8DDB-45649D6D2A7D}" destId="{1D7BDF0D-5457-4F1C-B4A8-8D7DAE6D264A}" srcOrd="1" destOrd="0" presId="urn:microsoft.com/office/officeart/2009/layout/CirclePictureHierarchy"/>
    <dgm:cxn modelId="{27915635-DBF4-487F-87F2-BC6D55ECF09B}" type="presParOf" srcId="{41F4F985-8946-42C8-BA31-939A04560DF8}" destId="{30E05512-F540-461F-AB6F-396BA4381585}" srcOrd="1" destOrd="0" presId="urn:microsoft.com/office/officeart/2009/layout/CirclePictureHierarchy"/>
    <dgm:cxn modelId="{559CA3A6-DB5F-4073-9FAA-A19FA3F8B0DB}" type="presParOf" srcId="{F75EAA75-F1A8-4305-A979-CF09B491A5C0}" destId="{0F499656-D506-47B4-A56F-56C37960B9B0}" srcOrd="6" destOrd="0" presId="urn:microsoft.com/office/officeart/2009/layout/CirclePictureHierarchy"/>
    <dgm:cxn modelId="{E7A4765B-F2EB-4FFD-B637-ED05064C1624}" type="presParOf" srcId="{F75EAA75-F1A8-4305-A979-CF09B491A5C0}" destId="{C93C234B-5453-4ED7-84BC-8821AF317BD0}" srcOrd="7" destOrd="0" presId="urn:microsoft.com/office/officeart/2009/layout/CirclePictureHierarchy"/>
    <dgm:cxn modelId="{F82BFE88-F698-443B-A05B-C30AEE95489A}" type="presParOf" srcId="{C93C234B-5453-4ED7-84BC-8821AF317BD0}" destId="{8E0D4C8B-3BE7-4A3D-8F26-0CEE4403D2AF}" srcOrd="0" destOrd="0" presId="urn:microsoft.com/office/officeart/2009/layout/CirclePictureHierarchy"/>
    <dgm:cxn modelId="{18313C3A-CD49-4D4B-A2D2-E4BFDE950A49}" type="presParOf" srcId="{8E0D4C8B-3BE7-4A3D-8F26-0CEE4403D2AF}" destId="{74B34DA5-2F4E-4B5B-A525-EE1C58532A71}" srcOrd="0" destOrd="0" presId="urn:microsoft.com/office/officeart/2009/layout/CirclePictureHierarchy"/>
    <dgm:cxn modelId="{C05C4A60-C2D1-498F-B606-D954C37E8EB1}" type="presParOf" srcId="{8E0D4C8B-3BE7-4A3D-8F26-0CEE4403D2AF}" destId="{D222BE65-3070-4D8B-9932-6B7CEF540868}" srcOrd="1" destOrd="0" presId="urn:microsoft.com/office/officeart/2009/layout/CirclePictureHierarchy"/>
    <dgm:cxn modelId="{565FA96B-A372-492A-9623-85C5819DE575}" type="presParOf" srcId="{C93C234B-5453-4ED7-84BC-8821AF317BD0}" destId="{7318170F-76E0-4FB0-9B31-846BB694FF5F}" srcOrd="1" destOrd="0" presId="urn:microsoft.com/office/officeart/2009/layout/CirclePictureHierarchy"/>
    <dgm:cxn modelId="{4A0DA2FA-BD71-412B-995E-3E7DFEC4C4F7}" type="presParOf" srcId="{F75EAA75-F1A8-4305-A979-CF09B491A5C0}" destId="{83CCA76B-4101-4AB2-9F78-16FAE17A1CED}" srcOrd="8" destOrd="0" presId="urn:microsoft.com/office/officeart/2009/layout/CirclePictureHierarchy"/>
    <dgm:cxn modelId="{B3B6A002-3555-4CF5-A185-D754A19B6843}" type="presParOf" srcId="{F75EAA75-F1A8-4305-A979-CF09B491A5C0}" destId="{EE14531B-521F-4D11-B994-67D50D0B4625}" srcOrd="9" destOrd="0" presId="urn:microsoft.com/office/officeart/2009/layout/CirclePictureHierarchy"/>
    <dgm:cxn modelId="{FE49ACB8-DF68-446E-8FBE-5CA0E9D95DE2}" type="presParOf" srcId="{EE14531B-521F-4D11-B994-67D50D0B4625}" destId="{7761D584-2ED8-4314-B0D8-63D2F6FF2314}" srcOrd="0" destOrd="0" presId="urn:microsoft.com/office/officeart/2009/layout/CirclePictureHierarchy"/>
    <dgm:cxn modelId="{DBE72E1C-B604-467A-8486-A22ECF5BABEE}" type="presParOf" srcId="{7761D584-2ED8-4314-B0D8-63D2F6FF2314}" destId="{291DE6F5-8060-4409-B9C7-217DFAADFE9F}" srcOrd="0" destOrd="0" presId="urn:microsoft.com/office/officeart/2009/layout/CirclePictureHierarchy"/>
    <dgm:cxn modelId="{961BC057-E41F-407E-B17B-B49D446B3BE5}" type="presParOf" srcId="{7761D584-2ED8-4314-B0D8-63D2F6FF2314}" destId="{3A76C053-1F82-4AED-9488-7C099849891D}" srcOrd="1" destOrd="0" presId="urn:microsoft.com/office/officeart/2009/layout/CirclePictureHierarchy"/>
    <dgm:cxn modelId="{A777CE12-AD8F-4CA7-85F9-61AF590B53F3}" type="presParOf" srcId="{EE14531B-521F-4D11-B994-67D50D0B4625}" destId="{00CB9C12-6372-4090-BABF-820FECC4E63D}" srcOrd="1" destOrd="0" presId="urn:microsoft.com/office/officeart/2009/layout/CirclePictureHierarchy"/>
    <dgm:cxn modelId="{4B539A41-36AC-4A14-AD33-CC7ABACD8A6B}" type="presParOf" srcId="{1431A0C0-4AA1-474A-8A6D-6D6439805B34}" destId="{143C44C1-097E-446A-835B-74807753E70F}" srcOrd="2" destOrd="0" presId="urn:microsoft.com/office/officeart/2009/layout/CirclePictureHierarchy"/>
    <dgm:cxn modelId="{7FCD5B9C-4AC1-4E61-9E1D-1F1E4A182336}" type="presParOf" srcId="{1431A0C0-4AA1-474A-8A6D-6D6439805B34}" destId="{9461E858-BCD9-452F-9A35-82BD916CFDBA}" srcOrd="3" destOrd="0" presId="urn:microsoft.com/office/officeart/2009/layout/CirclePictureHierarchy"/>
    <dgm:cxn modelId="{5E2D8027-B0D7-4FF5-80BB-7A6F6C2CBC12}" type="presParOf" srcId="{9461E858-BCD9-452F-9A35-82BD916CFDBA}" destId="{AD28E788-52D0-4F01-BBEF-149178C11276}" srcOrd="0" destOrd="0" presId="urn:microsoft.com/office/officeart/2009/layout/CirclePictureHierarchy"/>
    <dgm:cxn modelId="{C0FDB101-18C8-484D-9EE9-CE02FAA6EA08}" type="presParOf" srcId="{AD28E788-52D0-4F01-BBEF-149178C11276}" destId="{F5129EBC-76D7-4656-B572-57FB4AE4BEDB}" srcOrd="0" destOrd="0" presId="urn:microsoft.com/office/officeart/2009/layout/CirclePictureHierarchy"/>
    <dgm:cxn modelId="{61F88427-D2D0-4EAB-8BD5-285F8C1F38FF}" type="presParOf" srcId="{AD28E788-52D0-4F01-BBEF-149178C11276}" destId="{B796C84F-9D70-4F81-96EC-6236EDAF76A0}" srcOrd="1" destOrd="0" presId="urn:microsoft.com/office/officeart/2009/layout/CirclePictureHierarchy"/>
    <dgm:cxn modelId="{53106723-4B45-4548-BE55-040708123F1B}" type="presParOf" srcId="{9461E858-BCD9-452F-9A35-82BD916CFDBA}" destId="{97252761-7D13-4991-9816-F2676C382F71}" srcOrd="1" destOrd="0" presId="urn:microsoft.com/office/officeart/2009/layout/CirclePictureHierarchy"/>
    <dgm:cxn modelId="{F2518A2F-F0F3-415B-BE2B-80F95345EFB7}" type="presParOf" srcId="{3183B3C4-ED7C-4499-B8BA-A5677D59DE5E}" destId="{A0C7C42C-BE58-49CD-823B-5A2748840FB8}" srcOrd="2" destOrd="0" presId="urn:microsoft.com/office/officeart/2009/layout/CirclePictureHierarchy"/>
    <dgm:cxn modelId="{1A68905D-FC48-49F6-AF70-C6B5184C6049}" type="presParOf" srcId="{A0C7C42C-BE58-49CD-823B-5A2748840FB8}" destId="{D27B4A4B-71A7-4A22-90A1-E9E5F48DE420}" srcOrd="0" destOrd="0" presId="urn:microsoft.com/office/officeart/2009/layout/CirclePictureHierarchy"/>
    <dgm:cxn modelId="{FA81FBC7-A2E3-41FE-B9E8-3A01DEC4942B}" type="presParOf" srcId="{D27B4A4B-71A7-4A22-90A1-E9E5F48DE420}" destId="{668E9561-4E65-4607-A183-FD96BA07234C}" srcOrd="0" destOrd="0" presId="urn:microsoft.com/office/officeart/2009/layout/CirclePictureHierarchy"/>
    <dgm:cxn modelId="{7A5F16CB-D54C-4FCA-84B1-C93AA07A00AC}" type="presParOf" srcId="{D27B4A4B-71A7-4A22-90A1-E9E5F48DE420}" destId="{55C261B0-81FC-4488-99FF-FF4C370BFA75}" srcOrd="1" destOrd="0" presId="urn:microsoft.com/office/officeart/2009/layout/CirclePictureHierarchy"/>
    <dgm:cxn modelId="{1CBFA645-2850-4016-806C-4BDEE4CDEF31}" type="presParOf" srcId="{A0C7C42C-BE58-49CD-823B-5A2748840FB8}" destId="{657A6941-299F-4169-BCAF-7F4396ADEF6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84E34-8334-4806-BF06-EBB7C8CD44A6}">
      <dsp:nvSpPr>
        <dsp:cNvPr id="0" name=""/>
        <dsp:cNvSpPr/>
      </dsp:nvSpPr>
      <dsp:spPr>
        <a:xfrm>
          <a:off x="1388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22028-631C-4845-89C4-B7C1C932F61C}">
      <dsp:nvSpPr>
        <dsp:cNvPr id="0" name=""/>
        <dsp:cNvSpPr/>
      </dsp:nvSpPr>
      <dsp:spPr>
        <a:xfrm>
          <a:off x="295753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微生物组</a:t>
          </a:r>
          <a:br>
            <a:rPr lang="en-US" altLang="zh-CN" sz="2900" kern="120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取样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48715" y="1804276"/>
        <a:ext cx="1702317" cy="1702317"/>
      </dsp:txXfrm>
    </dsp:sp>
    <dsp:sp modelId="{8B9B759D-F6BC-4B51-9038-ADE646B54377}">
      <dsp:nvSpPr>
        <dsp:cNvPr id="0" name=""/>
        <dsp:cNvSpPr/>
      </dsp:nvSpPr>
      <dsp:spPr>
        <a:xfrm>
          <a:off x="2157937" y="1353242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>
            <a:latin typeface="Georgia" panose="02040502050405020303" pitchFamily="18" charset="0"/>
          </a:endParaRPr>
        </a:p>
      </dsp:txBody>
      <dsp:txXfrm>
        <a:off x="2157937" y="1440141"/>
        <a:ext cx="243815" cy="260697"/>
      </dsp:txXfrm>
    </dsp:sp>
    <dsp:sp modelId="{E4859DBD-FBC2-4AA5-8FE5-4B51CBDEF4BF}">
      <dsp:nvSpPr>
        <dsp:cNvPr id="0" name=""/>
        <dsp:cNvSpPr/>
      </dsp:nvSpPr>
      <dsp:spPr>
        <a:xfrm>
          <a:off x="2804794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3C609-278B-41AF-A778-691265416071}">
      <dsp:nvSpPr>
        <dsp:cNvPr id="0" name=""/>
        <dsp:cNvSpPr/>
      </dsp:nvSpPr>
      <dsp:spPr>
        <a:xfrm>
          <a:off x="3099158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>
              <a:latin typeface="+mn-lt"/>
              <a:ea typeface="+mn-ea"/>
              <a:cs typeface="+mn-ea"/>
              <a:sym typeface="+mn-lt"/>
            </a:rPr>
            <a:t>“</a:t>
          </a:r>
          <a:r>
            <a:rPr lang="zh-CN" altLang="en-US" sz="2900" kern="1200" dirty="0">
              <a:latin typeface="+mn-lt"/>
              <a:ea typeface="+mn-ea"/>
              <a:cs typeface="+mn-ea"/>
              <a:sym typeface="+mn-lt"/>
            </a:rPr>
            <a:t>宏组学</a:t>
          </a:r>
          <a:r>
            <a:rPr lang="en-CA" sz="2900" kern="1200">
              <a:latin typeface="+mn-lt"/>
              <a:ea typeface="+mn-ea"/>
              <a:cs typeface="+mn-ea"/>
              <a:sym typeface="+mn-lt"/>
            </a:rPr>
            <a:t>” </a:t>
          </a:r>
          <a:br>
            <a:rPr lang="en-CA" sz="2900" kern="120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数据产出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152120" y="1804276"/>
        <a:ext cx="1702317" cy="1702317"/>
      </dsp:txXfrm>
    </dsp:sp>
    <dsp:sp modelId="{91C62072-FFB4-4043-865A-135F2948DFB9}">
      <dsp:nvSpPr>
        <dsp:cNvPr id="0" name=""/>
        <dsp:cNvSpPr/>
      </dsp:nvSpPr>
      <dsp:spPr>
        <a:xfrm>
          <a:off x="4961342" y="1353242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>
            <a:latin typeface="Georgia" panose="02040502050405020303" pitchFamily="18" charset="0"/>
          </a:endParaRPr>
        </a:p>
      </dsp:txBody>
      <dsp:txXfrm>
        <a:off x="4961342" y="1440141"/>
        <a:ext cx="243815" cy="260697"/>
      </dsp:txXfrm>
    </dsp:sp>
    <dsp:sp modelId="{A8B70D90-27DF-4CFF-B345-2275F2B43645}">
      <dsp:nvSpPr>
        <dsp:cNvPr id="0" name=""/>
        <dsp:cNvSpPr/>
      </dsp:nvSpPr>
      <dsp:spPr>
        <a:xfrm>
          <a:off x="5608199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E7276-B226-48DA-A334-E02B49A8DFAA}">
      <dsp:nvSpPr>
        <dsp:cNvPr id="0" name=""/>
        <dsp:cNvSpPr/>
      </dsp:nvSpPr>
      <dsp:spPr>
        <a:xfrm>
          <a:off x="5902564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+mn-lt"/>
              <a:ea typeface="+mn-ea"/>
              <a:cs typeface="+mn-ea"/>
              <a:sym typeface="+mn-lt"/>
            </a:rPr>
            <a:t>数据处理</a:t>
          </a:r>
          <a:br>
            <a:rPr lang="en-US" altLang="zh-CN" sz="2900" kern="1200" dirty="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 dirty="0">
              <a:latin typeface="+mn-lt"/>
              <a:ea typeface="+mn-ea"/>
              <a:cs typeface="+mn-ea"/>
              <a:sym typeface="+mn-lt"/>
            </a:rPr>
            <a:t>质控定量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955526" y="1804276"/>
        <a:ext cx="1702317" cy="1702317"/>
      </dsp:txXfrm>
    </dsp:sp>
    <dsp:sp modelId="{7BBE5B22-F15B-4277-BBE7-5BB8446A95F7}">
      <dsp:nvSpPr>
        <dsp:cNvPr id="0" name=""/>
        <dsp:cNvSpPr/>
      </dsp:nvSpPr>
      <dsp:spPr>
        <a:xfrm>
          <a:off x="7764748" y="1353242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>
            <a:latin typeface="Georgia" panose="02040502050405020303" pitchFamily="18" charset="0"/>
          </a:endParaRPr>
        </a:p>
      </dsp:txBody>
      <dsp:txXfrm>
        <a:off x="7764748" y="1440141"/>
        <a:ext cx="243815" cy="260697"/>
      </dsp:txXfrm>
    </dsp:sp>
    <dsp:sp modelId="{B37CF8D2-0F1E-4517-85AF-38BB46004284}">
      <dsp:nvSpPr>
        <dsp:cNvPr id="0" name=""/>
        <dsp:cNvSpPr/>
      </dsp:nvSpPr>
      <dsp:spPr>
        <a:xfrm>
          <a:off x="8411604" y="666369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EFDD4-734A-4613-A5D7-D7CFFEEE4556}">
      <dsp:nvSpPr>
        <dsp:cNvPr id="0" name=""/>
        <dsp:cNvSpPr/>
      </dsp:nvSpPr>
      <dsp:spPr>
        <a:xfrm>
          <a:off x="8705969" y="1751314"/>
          <a:ext cx="1808241" cy="180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统计分析</a:t>
          </a:r>
          <a:br>
            <a:rPr lang="en-US" altLang="zh-CN" sz="2900" kern="1200">
              <a:latin typeface="+mn-lt"/>
              <a:ea typeface="+mn-ea"/>
              <a:cs typeface="+mn-ea"/>
              <a:sym typeface="+mn-lt"/>
            </a:rPr>
          </a:br>
          <a:r>
            <a:rPr lang="zh-CN" altLang="en-US" sz="2900" kern="1200">
              <a:latin typeface="+mn-lt"/>
              <a:ea typeface="+mn-ea"/>
              <a:cs typeface="+mn-ea"/>
              <a:sym typeface="+mn-lt"/>
            </a:rPr>
            <a:t>可视化</a:t>
          </a:r>
          <a:endParaRPr lang="en-CA" sz="29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8758931" y="1804276"/>
        <a:ext cx="1702317" cy="1702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68A26-4983-45A1-ADAF-A9AED671D8EB}">
      <dsp:nvSpPr>
        <dsp:cNvPr id="0" name=""/>
        <dsp:cNvSpPr/>
      </dsp:nvSpPr>
      <dsp:spPr>
        <a:xfrm>
          <a:off x="4621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大数据</a:t>
          </a:r>
        </a:p>
      </dsp:txBody>
      <dsp:txXfrm>
        <a:off x="40127" y="226823"/>
        <a:ext cx="1949441" cy="1141260"/>
      </dsp:txXfrm>
    </dsp:sp>
    <dsp:sp modelId="{3AF6DA33-C05B-46F7-8B2A-67D6CA11495F}">
      <dsp:nvSpPr>
        <dsp:cNvPr id="0" name=""/>
        <dsp:cNvSpPr/>
      </dsp:nvSpPr>
      <dsp:spPr>
        <a:xfrm>
          <a:off x="2227119" y="54691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2227119" y="647131"/>
        <a:ext cx="299835" cy="300644"/>
      </dsp:txXfrm>
    </dsp:sp>
    <dsp:sp modelId="{9260E0C3-8B4C-4B48-844D-1F874DD606E4}">
      <dsp:nvSpPr>
        <dsp:cNvPr id="0" name=""/>
        <dsp:cNvSpPr/>
      </dsp:nvSpPr>
      <dsp:spPr>
        <a:xfrm>
          <a:off x="2833255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大表</a:t>
          </a:r>
        </a:p>
      </dsp:txBody>
      <dsp:txXfrm>
        <a:off x="2868761" y="226823"/>
        <a:ext cx="1949441" cy="1141260"/>
      </dsp:txXfrm>
    </dsp:sp>
    <dsp:sp modelId="{23C60883-803A-4702-94A8-239DD2AEB94B}">
      <dsp:nvSpPr>
        <dsp:cNvPr id="0" name=""/>
        <dsp:cNvSpPr/>
      </dsp:nvSpPr>
      <dsp:spPr>
        <a:xfrm>
          <a:off x="5055754" y="54691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5055754" y="647131"/>
        <a:ext cx="299835" cy="300644"/>
      </dsp:txXfrm>
    </dsp:sp>
    <dsp:sp modelId="{45617A28-A0D2-4B9C-A3A7-AA7B353F66B2}">
      <dsp:nvSpPr>
        <dsp:cNvPr id="0" name=""/>
        <dsp:cNvSpPr/>
      </dsp:nvSpPr>
      <dsp:spPr>
        <a:xfrm>
          <a:off x="5661890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小表</a:t>
          </a:r>
        </a:p>
      </dsp:txBody>
      <dsp:txXfrm>
        <a:off x="5697396" y="226823"/>
        <a:ext cx="1949441" cy="1141260"/>
      </dsp:txXfrm>
    </dsp:sp>
    <dsp:sp modelId="{8BC24E89-BDCC-4C3C-8DF9-89A86FD7D0AE}">
      <dsp:nvSpPr>
        <dsp:cNvPr id="0" name=""/>
        <dsp:cNvSpPr/>
      </dsp:nvSpPr>
      <dsp:spPr>
        <a:xfrm>
          <a:off x="7884389" y="54691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7884389" y="647131"/>
        <a:ext cx="299835" cy="300644"/>
      </dsp:txXfrm>
    </dsp:sp>
    <dsp:sp modelId="{1BE9D9F4-A813-45DF-818B-6A6CAAFE181A}">
      <dsp:nvSpPr>
        <dsp:cNvPr id="0" name=""/>
        <dsp:cNvSpPr/>
      </dsp:nvSpPr>
      <dsp:spPr>
        <a:xfrm>
          <a:off x="8490525" y="191317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latin typeface="+mn-lt"/>
              <a:ea typeface="+mn-ea"/>
              <a:cs typeface="+mn-ea"/>
              <a:sym typeface="+mn-lt"/>
            </a:rPr>
            <a:t>图</a:t>
          </a:r>
        </a:p>
      </dsp:txBody>
      <dsp:txXfrm>
        <a:off x="8526031" y="226823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63C51-080C-49C9-991B-B57D175421FE}">
      <dsp:nvSpPr>
        <dsp:cNvPr id="0" name=""/>
        <dsp:cNvSpPr/>
      </dsp:nvSpPr>
      <dsp:spPr>
        <a:xfrm>
          <a:off x="860702" y="0"/>
          <a:ext cx="9754631" cy="4954588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19E16-8946-4DE5-B513-CB620EDE6D56}">
      <dsp:nvSpPr>
        <dsp:cNvPr id="0" name=""/>
        <dsp:cNvSpPr/>
      </dsp:nvSpPr>
      <dsp:spPr>
        <a:xfrm>
          <a:off x="3922" y="1486376"/>
          <a:ext cx="2548487" cy="1981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>
              <a:latin typeface="+mn-lt"/>
              <a:ea typeface="+mn-ea"/>
              <a:cs typeface="+mn-ea"/>
              <a:sym typeface="+mn-lt"/>
            </a:rPr>
            <a:t>DNA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提取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00667" y="1583121"/>
        <a:ext cx="2354997" cy="1788345"/>
      </dsp:txXfrm>
    </dsp:sp>
    <dsp:sp modelId="{CF9D97C4-28B0-4FBB-828F-E910DC8DF04F}">
      <dsp:nvSpPr>
        <dsp:cNvPr id="0" name=""/>
        <dsp:cNvSpPr/>
      </dsp:nvSpPr>
      <dsp:spPr>
        <a:xfrm>
          <a:off x="2829264" y="1465368"/>
          <a:ext cx="2548487" cy="1981835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随机打断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测序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926009" y="1562113"/>
        <a:ext cx="2354997" cy="1788345"/>
      </dsp:txXfrm>
    </dsp:sp>
    <dsp:sp modelId="{3B90F974-A1F6-4131-B098-4034F715A13A}">
      <dsp:nvSpPr>
        <dsp:cNvPr id="0" name=""/>
        <dsp:cNvSpPr/>
      </dsp:nvSpPr>
      <dsp:spPr>
        <a:xfrm>
          <a:off x="5950392" y="1486376"/>
          <a:ext cx="2548487" cy="1981835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质控</a:t>
          </a:r>
          <a:r>
            <a:rPr lang="en-CA" sz="3200" kern="1200" dirty="0">
              <a:latin typeface="+mn-lt"/>
              <a:ea typeface="+mn-ea"/>
              <a:cs typeface="+mn-ea"/>
              <a:sym typeface="+mn-lt"/>
            </a:rPr>
            <a:t>, (</a:t>
          </a: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组装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注释</a:t>
          </a:r>
          <a:r>
            <a:rPr lang="en-US" altLang="zh-CN" sz="3200" kern="1200" dirty="0">
              <a:latin typeface="+mn-lt"/>
              <a:ea typeface="+mn-ea"/>
              <a:cs typeface="+mn-ea"/>
              <a:sym typeface="+mn-lt"/>
            </a:rPr>
            <a:t>) </a:t>
          </a: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比对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6047137" y="1583121"/>
        <a:ext cx="2354997" cy="1788345"/>
      </dsp:txXfrm>
    </dsp:sp>
    <dsp:sp modelId="{81D66344-8C09-4220-9730-BBC77ED907B1}">
      <dsp:nvSpPr>
        <dsp:cNvPr id="0" name=""/>
        <dsp:cNvSpPr/>
      </dsp:nvSpPr>
      <dsp:spPr>
        <a:xfrm>
          <a:off x="8923627" y="1486376"/>
          <a:ext cx="2548487" cy="1981835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物种组成</a:t>
          </a:r>
          <a:endParaRPr lang="en-US" altLang="zh-CN" sz="3200" kern="1200" dirty="0">
            <a:latin typeface="+mn-lt"/>
            <a:ea typeface="+mn-ea"/>
            <a:cs typeface="+mn-ea"/>
            <a:sym typeface="+mn-lt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lt"/>
              <a:ea typeface="+mn-ea"/>
              <a:cs typeface="+mn-ea"/>
              <a:sym typeface="+mn-lt"/>
            </a:rPr>
            <a:t>功能分析</a:t>
          </a:r>
          <a:endParaRPr lang="en-CA" sz="32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9020372" y="1583121"/>
        <a:ext cx="2354997" cy="17883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C44C1-097E-446A-835B-74807753E70F}">
      <dsp:nvSpPr>
        <dsp:cNvPr id="0" name=""/>
        <dsp:cNvSpPr/>
      </dsp:nvSpPr>
      <dsp:spPr>
        <a:xfrm>
          <a:off x="6268953" y="2791505"/>
          <a:ext cx="1171681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1171681" y="134857"/>
              </a:lnTo>
              <a:lnTo>
                <a:pt x="1171681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CCA76B-4101-4AB2-9F78-16FAE17A1CED}">
      <dsp:nvSpPr>
        <dsp:cNvPr id="0" name=""/>
        <dsp:cNvSpPr/>
      </dsp:nvSpPr>
      <dsp:spPr>
        <a:xfrm>
          <a:off x="5104521" y="3908592"/>
          <a:ext cx="4668601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4668601" y="134857"/>
              </a:lnTo>
              <a:lnTo>
                <a:pt x="4668601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99656-D506-47B4-A56F-56C37960B9B0}">
      <dsp:nvSpPr>
        <dsp:cNvPr id="0" name=""/>
        <dsp:cNvSpPr/>
      </dsp:nvSpPr>
      <dsp:spPr>
        <a:xfrm>
          <a:off x="5104521" y="3908592"/>
          <a:ext cx="2332487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2332487" y="134857"/>
              </a:lnTo>
              <a:lnTo>
                <a:pt x="2332487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750D1F-492A-4F43-8D53-5F2683CF342D}">
      <dsp:nvSpPr>
        <dsp:cNvPr id="0" name=""/>
        <dsp:cNvSpPr/>
      </dsp:nvSpPr>
      <dsp:spPr>
        <a:xfrm>
          <a:off x="5055176" y="3908592"/>
          <a:ext cx="91440" cy="267591"/>
        </a:xfrm>
        <a:custGeom>
          <a:avLst/>
          <a:gdLst/>
          <a:ahLst/>
          <a:cxnLst/>
          <a:rect l="0" t="0" r="0" b="0"/>
          <a:pathLst>
            <a:path>
              <a:moveTo>
                <a:pt x="49345" y="0"/>
              </a:moveTo>
              <a:lnTo>
                <a:pt x="49345" y="134857"/>
              </a:lnTo>
              <a:lnTo>
                <a:pt x="45720" y="134857"/>
              </a:lnTo>
              <a:lnTo>
                <a:pt x="4572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F93CA9-2876-4E74-9926-555242994DBA}">
      <dsp:nvSpPr>
        <dsp:cNvPr id="0" name=""/>
        <dsp:cNvSpPr/>
      </dsp:nvSpPr>
      <dsp:spPr>
        <a:xfrm>
          <a:off x="2764783" y="3908592"/>
          <a:ext cx="2339738" cy="267591"/>
        </a:xfrm>
        <a:custGeom>
          <a:avLst/>
          <a:gdLst/>
          <a:ahLst/>
          <a:cxnLst/>
          <a:rect l="0" t="0" r="0" b="0"/>
          <a:pathLst>
            <a:path>
              <a:moveTo>
                <a:pt x="2339738" y="0"/>
              </a:moveTo>
              <a:lnTo>
                <a:pt x="2339738" y="134857"/>
              </a:lnTo>
              <a:lnTo>
                <a:pt x="0" y="134857"/>
              </a:lnTo>
              <a:lnTo>
                <a:pt x="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09DA0-AE20-4D67-8663-EE0C7CC419E2}">
      <dsp:nvSpPr>
        <dsp:cNvPr id="0" name=""/>
        <dsp:cNvSpPr/>
      </dsp:nvSpPr>
      <dsp:spPr>
        <a:xfrm>
          <a:off x="424747" y="3908592"/>
          <a:ext cx="4679774" cy="279806"/>
        </a:xfrm>
        <a:custGeom>
          <a:avLst/>
          <a:gdLst/>
          <a:ahLst/>
          <a:cxnLst/>
          <a:rect l="0" t="0" r="0" b="0"/>
          <a:pathLst>
            <a:path>
              <a:moveTo>
                <a:pt x="4679774" y="0"/>
              </a:moveTo>
              <a:lnTo>
                <a:pt x="4679774" y="147073"/>
              </a:lnTo>
              <a:lnTo>
                <a:pt x="0" y="147073"/>
              </a:lnTo>
              <a:lnTo>
                <a:pt x="0" y="279806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68483-AE92-4FD0-9D5F-4FC6C88DB8C6}">
      <dsp:nvSpPr>
        <dsp:cNvPr id="0" name=""/>
        <dsp:cNvSpPr/>
      </dsp:nvSpPr>
      <dsp:spPr>
        <a:xfrm>
          <a:off x="5104521" y="2791505"/>
          <a:ext cx="1164431" cy="267591"/>
        </a:xfrm>
        <a:custGeom>
          <a:avLst/>
          <a:gdLst/>
          <a:ahLst/>
          <a:cxnLst/>
          <a:rect l="0" t="0" r="0" b="0"/>
          <a:pathLst>
            <a:path>
              <a:moveTo>
                <a:pt x="1164431" y="0"/>
              </a:moveTo>
              <a:lnTo>
                <a:pt x="1164431" y="134857"/>
              </a:lnTo>
              <a:lnTo>
                <a:pt x="0" y="134857"/>
              </a:lnTo>
              <a:lnTo>
                <a:pt x="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674DD-5A5B-470C-8D19-12800D6F5FC9}">
      <dsp:nvSpPr>
        <dsp:cNvPr id="0" name=""/>
        <dsp:cNvSpPr/>
      </dsp:nvSpPr>
      <dsp:spPr>
        <a:xfrm>
          <a:off x="5059114" y="1674418"/>
          <a:ext cx="1209839" cy="26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7"/>
              </a:lnTo>
              <a:lnTo>
                <a:pt x="1209839" y="134857"/>
              </a:lnTo>
              <a:lnTo>
                <a:pt x="1209839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220E5-52C5-4E19-A185-9B3665BD2D55}">
      <dsp:nvSpPr>
        <dsp:cNvPr id="0" name=""/>
        <dsp:cNvSpPr/>
      </dsp:nvSpPr>
      <dsp:spPr>
        <a:xfrm>
          <a:off x="3849275" y="1674418"/>
          <a:ext cx="1209839" cy="267591"/>
        </a:xfrm>
        <a:custGeom>
          <a:avLst/>
          <a:gdLst/>
          <a:ahLst/>
          <a:cxnLst/>
          <a:rect l="0" t="0" r="0" b="0"/>
          <a:pathLst>
            <a:path>
              <a:moveTo>
                <a:pt x="1209839" y="0"/>
              </a:moveTo>
              <a:lnTo>
                <a:pt x="1209839" y="134857"/>
              </a:lnTo>
              <a:lnTo>
                <a:pt x="0" y="134857"/>
              </a:lnTo>
              <a:lnTo>
                <a:pt x="0" y="26759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0D46F-9749-4649-9DE0-5E479625CB92}">
      <dsp:nvSpPr>
        <dsp:cNvPr id="0" name=""/>
        <dsp:cNvSpPr/>
      </dsp:nvSpPr>
      <dsp:spPr>
        <a:xfrm>
          <a:off x="1339843" y="793007"/>
          <a:ext cx="849495" cy="849495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427" r="-2557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D18A4-FEEA-49B3-9D65-023DD8A73F9D}">
      <dsp:nvSpPr>
        <dsp:cNvPr id="0" name=""/>
        <dsp:cNvSpPr/>
      </dsp:nvSpPr>
      <dsp:spPr>
        <a:xfrm>
          <a:off x="2189339" y="790883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原始序列</a:t>
          </a:r>
          <a:endParaRPr lang="en-US" altLang="zh-CN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(Raw data)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2189339" y="790883"/>
        <a:ext cx="1274243" cy="849495"/>
      </dsp:txXfrm>
    </dsp:sp>
    <dsp:sp modelId="{B5881800-E50F-4D95-B610-460F68731FC1}">
      <dsp:nvSpPr>
        <dsp:cNvPr id="0" name=""/>
        <dsp:cNvSpPr/>
      </dsp:nvSpPr>
      <dsp:spPr>
        <a:xfrm>
          <a:off x="4634366" y="824922"/>
          <a:ext cx="849495" cy="84949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4CC95-1762-4D3F-B3C0-3783C7B3AED7}">
      <dsp:nvSpPr>
        <dsp:cNvPr id="0" name=""/>
        <dsp:cNvSpPr/>
      </dsp:nvSpPr>
      <dsp:spPr>
        <a:xfrm>
          <a:off x="5443787" y="778965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纯净序列</a:t>
          </a:r>
          <a:endParaRPr lang="en-US" altLang="zh-CN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(Clean data)</a:t>
          </a:r>
          <a:endParaRPr lang="zh-CN" altLang="en-US" sz="14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5443787" y="778965"/>
        <a:ext cx="1274243" cy="849495"/>
      </dsp:txXfrm>
    </dsp:sp>
    <dsp:sp modelId="{E3BCB388-8107-47C6-80F5-5AFCD3A0F679}">
      <dsp:nvSpPr>
        <dsp:cNvPr id="0" name=""/>
        <dsp:cNvSpPr/>
      </dsp:nvSpPr>
      <dsp:spPr>
        <a:xfrm>
          <a:off x="3424527" y="1942009"/>
          <a:ext cx="849495" cy="84949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A64DC-6288-4A2E-80E1-203289C82520}">
      <dsp:nvSpPr>
        <dsp:cNvPr id="0" name=""/>
        <dsp:cNvSpPr/>
      </dsp:nvSpPr>
      <dsp:spPr>
        <a:xfrm>
          <a:off x="2137116" y="1906245"/>
          <a:ext cx="144137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物种和功能组成</a:t>
          </a: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(Taxonomic and functional table)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2137116" y="1906245"/>
        <a:ext cx="1441373" cy="849495"/>
      </dsp:txXfrm>
    </dsp:sp>
    <dsp:sp modelId="{A6548387-772F-4AB1-B239-508563D55819}">
      <dsp:nvSpPr>
        <dsp:cNvPr id="0" name=""/>
        <dsp:cNvSpPr/>
      </dsp:nvSpPr>
      <dsp:spPr>
        <a:xfrm>
          <a:off x="5844205" y="1942009"/>
          <a:ext cx="849495" cy="849495"/>
        </a:xfrm>
        <a:prstGeom prst="ellipse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189" r="418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EAA1B-35CC-4A04-9A8A-E72BB5B3A2C9}">
      <dsp:nvSpPr>
        <dsp:cNvPr id="0" name=""/>
        <dsp:cNvSpPr/>
      </dsp:nvSpPr>
      <dsp:spPr>
        <a:xfrm>
          <a:off x="6693701" y="1939885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重叠群</a:t>
          </a:r>
          <a:endParaRPr lang="en-US" altLang="zh-CN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300" kern="1200" dirty="0">
              <a:solidFill>
                <a:srgbClr val="FFC000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rPr>
            <a:t>(Contigs)</a:t>
          </a:r>
          <a:endParaRPr lang="zh-CN" altLang="en-US" sz="1300" kern="1200" dirty="0">
            <a:solidFill>
              <a:srgbClr val="FFC000">
                <a:lumMod val="50000"/>
              </a:srgb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6693701" y="1939885"/>
        <a:ext cx="1274243" cy="849495"/>
      </dsp:txXfrm>
    </dsp:sp>
    <dsp:sp modelId="{AD6961B6-499B-45C6-89E4-06B67A3371D2}">
      <dsp:nvSpPr>
        <dsp:cNvPr id="0" name=""/>
        <dsp:cNvSpPr/>
      </dsp:nvSpPr>
      <dsp:spPr>
        <a:xfrm>
          <a:off x="4672523" y="3059096"/>
          <a:ext cx="863996" cy="849495"/>
        </a:xfrm>
        <a:prstGeom prst="ellipse">
          <a:avLst/>
        </a:prstGeom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66" t="7622" r="-12500" b="762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633B9-65F2-4189-98BF-56F0E628D48C}">
      <dsp:nvSpPr>
        <dsp:cNvPr id="0" name=""/>
        <dsp:cNvSpPr/>
      </dsp:nvSpPr>
      <dsp:spPr>
        <a:xfrm>
          <a:off x="5529269" y="3056972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基因集</a:t>
          </a:r>
          <a:endParaRPr lang="en-US" altLang="zh-CN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(Gene catalog)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5529269" y="3056972"/>
        <a:ext cx="1274243" cy="849495"/>
      </dsp:txXfrm>
    </dsp:sp>
    <dsp:sp modelId="{CF9DC6BF-AA02-4132-86FC-00FA75A25492}">
      <dsp:nvSpPr>
        <dsp:cNvPr id="0" name=""/>
        <dsp:cNvSpPr/>
      </dsp:nvSpPr>
      <dsp:spPr>
        <a:xfrm>
          <a:off x="0" y="4188399"/>
          <a:ext cx="849495" cy="849495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3E5B1-6F40-43C2-B1A5-3A1047D7FBFA}">
      <dsp:nvSpPr>
        <dsp:cNvPr id="0" name=""/>
        <dsp:cNvSpPr/>
      </dsp:nvSpPr>
      <dsp:spPr>
        <a:xfrm>
          <a:off x="853418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NCBI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物种分类数据库</a:t>
          </a:r>
        </a:p>
      </dsp:txBody>
      <dsp:txXfrm>
        <a:off x="853418" y="4174059"/>
        <a:ext cx="1274243" cy="849495"/>
      </dsp:txXfrm>
    </dsp:sp>
    <dsp:sp modelId="{432BE335-E676-44A7-B87B-BE263A1D0C4A}">
      <dsp:nvSpPr>
        <dsp:cNvPr id="0" name=""/>
        <dsp:cNvSpPr/>
      </dsp:nvSpPr>
      <dsp:spPr>
        <a:xfrm>
          <a:off x="2340035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472FD-CE4A-49EC-AB2D-12DDE191A298}">
      <dsp:nvSpPr>
        <dsp:cNvPr id="0" name=""/>
        <dsp:cNvSpPr/>
      </dsp:nvSpPr>
      <dsp:spPr>
        <a:xfrm>
          <a:off x="3189531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KEGG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基因通路注释数据库</a:t>
          </a:r>
        </a:p>
      </dsp:txBody>
      <dsp:txXfrm>
        <a:off x="3189531" y="4174059"/>
        <a:ext cx="1274243" cy="849495"/>
      </dsp:txXfrm>
    </dsp:sp>
    <dsp:sp modelId="{A990111E-C3F9-4DCB-89B2-FEF99E717792}">
      <dsp:nvSpPr>
        <dsp:cNvPr id="0" name=""/>
        <dsp:cNvSpPr/>
      </dsp:nvSpPr>
      <dsp:spPr>
        <a:xfrm>
          <a:off x="4676148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BDF0D-5457-4F1C-B4A8-8D7DAE6D264A}">
      <dsp:nvSpPr>
        <dsp:cNvPr id="0" name=""/>
        <dsp:cNvSpPr/>
      </dsp:nvSpPr>
      <dsp:spPr>
        <a:xfrm>
          <a:off x="5525644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eggNOG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同源基因簇数据库</a:t>
          </a:r>
        </a:p>
      </dsp:txBody>
      <dsp:txXfrm>
        <a:off x="5525644" y="4174059"/>
        <a:ext cx="1274243" cy="849495"/>
      </dsp:txXfrm>
    </dsp:sp>
    <dsp:sp modelId="{74B34DA5-2F4E-4B5B-A525-EE1C58532A71}">
      <dsp:nvSpPr>
        <dsp:cNvPr id="0" name=""/>
        <dsp:cNvSpPr/>
      </dsp:nvSpPr>
      <dsp:spPr>
        <a:xfrm>
          <a:off x="7012262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2BE65-3070-4D8B-9932-6B7CEF540868}">
      <dsp:nvSpPr>
        <dsp:cNvPr id="0" name=""/>
        <dsp:cNvSpPr/>
      </dsp:nvSpPr>
      <dsp:spPr>
        <a:xfrm>
          <a:off x="7861757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CAZy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碳水化合物基因数据库</a:t>
          </a:r>
        </a:p>
      </dsp:txBody>
      <dsp:txXfrm>
        <a:off x="7861757" y="4174059"/>
        <a:ext cx="1274243" cy="849495"/>
      </dsp:txXfrm>
    </dsp:sp>
    <dsp:sp modelId="{291DE6F5-8060-4409-B9C7-217DFAADFE9F}">
      <dsp:nvSpPr>
        <dsp:cNvPr id="0" name=""/>
        <dsp:cNvSpPr/>
      </dsp:nvSpPr>
      <dsp:spPr>
        <a:xfrm>
          <a:off x="9348375" y="4176183"/>
          <a:ext cx="849495" cy="849495"/>
        </a:xfrm>
        <a:prstGeom prst="ellipse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6C053-1F82-4AED-9488-7C099849891D}">
      <dsp:nvSpPr>
        <dsp:cNvPr id="0" name=""/>
        <dsp:cNvSpPr/>
      </dsp:nvSpPr>
      <dsp:spPr>
        <a:xfrm>
          <a:off x="10197870" y="4174059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CARD</a:t>
          </a: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抗生素</a:t>
          </a:r>
          <a:b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</a:b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抗性数据库</a:t>
          </a:r>
        </a:p>
      </dsp:txBody>
      <dsp:txXfrm>
        <a:off x="10197870" y="4174059"/>
        <a:ext cx="1274243" cy="849495"/>
      </dsp:txXfrm>
    </dsp:sp>
    <dsp:sp modelId="{F5129EBC-76D7-4656-B572-57FB4AE4BEDB}">
      <dsp:nvSpPr>
        <dsp:cNvPr id="0" name=""/>
        <dsp:cNvSpPr/>
      </dsp:nvSpPr>
      <dsp:spPr>
        <a:xfrm>
          <a:off x="7015887" y="3059096"/>
          <a:ext cx="849495" cy="849495"/>
        </a:xfrm>
        <a:prstGeom prst="ellipse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6C84F-9D70-4F81-96EC-6236EDAF76A0}">
      <dsp:nvSpPr>
        <dsp:cNvPr id="0" name=""/>
        <dsp:cNvSpPr/>
      </dsp:nvSpPr>
      <dsp:spPr>
        <a:xfrm>
          <a:off x="7865382" y="3056972"/>
          <a:ext cx="1274243" cy="84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基因组草图</a:t>
          </a:r>
          <a:endParaRPr lang="en-US" altLang="zh-CN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(Draft genome)</a:t>
          </a:r>
          <a:endParaRPr lang="zh-CN" altLang="en-US" sz="1400" kern="1200" dirty="0">
            <a:solidFill>
              <a:schemeClr val="accent4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7865382" y="3056972"/>
        <a:ext cx="1274243" cy="849495"/>
      </dsp:txXfrm>
    </dsp:sp>
    <dsp:sp modelId="{668E9561-4E65-4607-A183-FD96BA07234C}">
      <dsp:nvSpPr>
        <dsp:cNvPr id="0" name=""/>
        <dsp:cNvSpPr/>
      </dsp:nvSpPr>
      <dsp:spPr>
        <a:xfrm>
          <a:off x="2828533" y="3063683"/>
          <a:ext cx="849495" cy="849495"/>
        </a:xfrm>
        <a:prstGeom prst="ellipse">
          <a:avLst/>
        </a:prstGeom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65" t="13978" r="1265" b="1397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261B0-81FC-4488-99FF-FF4C370BFA75}">
      <dsp:nvSpPr>
        <dsp:cNvPr id="0" name=""/>
        <dsp:cNvSpPr/>
      </dsp:nvSpPr>
      <dsp:spPr>
        <a:xfrm>
          <a:off x="1913824" y="3101070"/>
          <a:ext cx="1155955" cy="79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accent4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rPr>
            <a:t>基因丰度</a:t>
          </a:r>
        </a:p>
      </dsp:txBody>
      <dsp:txXfrm>
        <a:off x="1913824" y="3101070"/>
        <a:ext cx="1155955" cy="799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5BB25-97B5-48AD-BAF5-F8C2C7D87E3A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7E849-8382-4635-A2E5-C0CEE4ED9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em.asm.org/content/65/10/4630.shor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.nii.ac.jp/naid/80012383779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microbiota.cn/#aboutus" TargetMode="External"/><Relationship Id="rId4" Type="http://schemas.openxmlformats.org/officeDocument/2006/relationships/hyperlink" Target="http://www.big.cas.cn/gkjj/lsyg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megene.com/" TargetMode="External"/><Relationship Id="rId7" Type="http://schemas.openxmlformats.org/officeDocument/2006/relationships/hyperlink" Target="https://www.icarbonx.com/about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newseed.pedaily.cn/vc/39227" TargetMode="External"/><Relationship Id="rId5" Type="http://schemas.openxmlformats.org/officeDocument/2006/relationships/hyperlink" Target="http://www.novogene.com/" TargetMode="External"/><Relationship Id="rId4" Type="http://schemas.openxmlformats.org/officeDocument/2006/relationships/hyperlink" Target="http://microbiota.cn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link?url=NMudXu_q1B6urQaG86TwhNl2n5nem4RYYnVRFtjYPJXtduJLjs442Vqrf-M6ebgu0OV8tRaI25vPQaPhOE13OK&amp;wd=&amp;eqid=dd83643e0001ffa4000000035aab818c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as.org/content/101/44/15718.short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342/6161/967.abstract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https:/doi.org/10.1016/j.cell.2016.10.027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038/nm0716-697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3568?page=7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038/s41591-019-0405-7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c86hjwxaw3AtEyEHx3YniQ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jp/scholar?cites=14563814112204661553&amp;as_sdt=2005&amp;sciodt=0,5&amp;hl=en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cholar.google.co.jp/scholar?cites=12807292371087613086&amp;as_sdt=2005&amp;sciodt=0,5&amp;hl=en" TargetMode="Externa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168-020-00875-0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AF%BA%E8%B4%9D%E5%B0%9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各位老师、同学好！感谢中国农业大学张福锁院士、彭静静老师的邀请，参加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中国农业大学国家农业绿色发展研究院， 微生物专题报告（十五）。</a:t>
            </a:r>
            <a:r>
              <a:rPr lang="zh-CN" altLang="en-US" dirty="0"/>
              <a:t>我叫刘永鑫，来自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中科院遗传发育所工程师，宏基因组公众号创始人</a:t>
            </a:r>
            <a:r>
              <a:rPr lang="zh-CN" altLang="en-US" dirty="0"/>
              <a:t>，今天报告的题目是</a:t>
            </a:r>
            <a:r>
              <a:rPr lang="zh-CN" altLang="en-US" sz="12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宏基因组数据分析的</a:t>
            </a:r>
            <a:br>
              <a:rPr lang="en-US" altLang="zh-CN" sz="12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12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机遇与挑战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4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终于有网络了，建立了数据库查询系统。</a:t>
            </a:r>
            <a:r>
              <a:rPr lang="en-CA" altLang="zh-CN" sz="1200" dirty="0">
                <a:solidFill>
                  <a:schemeClr val="accent1"/>
                </a:solidFill>
                <a:cs typeface="+mn-ea"/>
                <a:sym typeface="+mn-lt"/>
              </a:rPr>
              <a:t>Norm Pace</a:t>
            </a:r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，科罗拉多大学，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 Arthur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天才奖得主和国家科学院院士。后来该校又出了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 Knight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Walker, T.A. and N.R. Pace. (1983). 5.8S ribosomal RNA. Cell 33:320-322.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Stahl, D.A., D.J. Lane, G.J. Olsen, and N.R. Pace. (1984). The analysis of hydrothermal vent-associated symbionts by ribosomal RNA sequences. Science 224:409-411.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发表了几十篇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JBC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，己发表文章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当年测个序，建个树发</a:t>
            </a:r>
            <a:r>
              <a:rPr lang="en-US" altLang="zh-CN" dirty="0"/>
              <a:t>CNS</a:t>
            </a:r>
            <a:r>
              <a:rPr lang="zh-CN" altLang="en-US" dirty="0"/>
              <a:t>，但没有现有的数据和设备，应该比现在发</a:t>
            </a:r>
            <a:r>
              <a:rPr lang="en-US" altLang="zh-CN" dirty="0"/>
              <a:t>CNS</a:t>
            </a:r>
            <a:r>
              <a:rPr lang="zh-CN" altLang="en-US" dirty="0"/>
              <a:t>还要难。当年</a:t>
            </a:r>
            <a:r>
              <a:rPr lang="en-US" altLang="zh-CN" dirty="0"/>
              <a:t>JBC</a:t>
            </a:r>
            <a:r>
              <a:rPr lang="zh-CN" altLang="en-US" dirty="0"/>
              <a:t>和</a:t>
            </a:r>
            <a:r>
              <a:rPr lang="en-US" altLang="zh-CN" dirty="0"/>
              <a:t>CNS</a:t>
            </a:r>
            <a:r>
              <a:rPr lang="zh-CN" altLang="en-US" dirty="0"/>
              <a:t>区别并不大，结果现在</a:t>
            </a:r>
            <a:r>
              <a:rPr lang="en-US" altLang="zh-CN" dirty="0"/>
              <a:t>CNS</a:t>
            </a:r>
            <a:r>
              <a:rPr lang="zh-CN" altLang="en-US" dirty="0"/>
              <a:t>可让你变身为青千</a:t>
            </a:r>
            <a:r>
              <a:rPr lang="en-US" altLang="zh-CN" dirty="0"/>
              <a:t>+</a:t>
            </a:r>
            <a:r>
              <a:rPr lang="zh-CN" altLang="en-US" dirty="0"/>
              <a:t>博导；</a:t>
            </a:r>
            <a:r>
              <a:rPr lang="en-US" altLang="zh-CN" dirty="0"/>
              <a:t>JBC</a:t>
            </a:r>
            <a:r>
              <a:rPr lang="zh-CN" altLang="en-US" dirty="0"/>
              <a:t>可能连博士毕业都困难。</a:t>
            </a:r>
            <a:br>
              <a:rPr lang="en-US" altLang="zh-CN" dirty="0"/>
            </a:b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466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毛细管电泳测序已经自动化，</a:t>
            </a:r>
            <a:r>
              <a:rPr lang="en-US" altLang="zh-CN" dirty="0"/>
              <a:t>91</a:t>
            </a:r>
            <a:r>
              <a:rPr lang="zh-CN" altLang="en-US" dirty="0"/>
              <a:t>年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施密特完成了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的克隆和测序；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年流感嗜血杆菌测序完成；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乔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汉德尔斯曼是提出宏基因组学概念，耶鲁大学分子学生物学和发育生物学教授，研究土壤中的微生物和昆虫的肠道。但从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年代早期开始，她同时投身于推动女性和少数群体参与科学的运动。</a:t>
            </a:r>
            <a:r>
              <a:rPr lang="en-US" altLang="zh-CN" dirty="0"/>
              <a:t>Illumina</a:t>
            </a:r>
            <a:r>
              <a:rPr lang="zh-CN" altLang="en-US" dirty="0"/>
              <a:t>成立，</a:t>
            </a:r>
          </a:p>
          <a:p>
            <a:r>
              <a:rPr lang="zh-CN" altLang="en-US" dirty="0"/>
              <a:t>综合</a:t>
            </a:r>
            <a:r>
              <a:rPr lang="en-US" altLang="zh-CN" dirty="0"/>
              <a:t>90s</a:t>
            </a:r>
            <a:r>
              <a:rPr lang="zh-CN" altLang="en-US" dirty="0"/>
              <a:t>年代定义为基因组元年，</a:t>
            </a:r>
            <a:r>
              <a:rPr lang="en-US" altLang="zh-CN" dirty="0"/>
              <a:t>16S</a:t>
            </a:r>
            <a:r>
              <a:rPr lang="zh-CN" altLang="en-US" dirty="0"/>
              <a:t>、细菌基因组相继测试，也提出了宏基因组的概念。并开始了高通量测序技术的研究。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1999</a:t>
            </a:r>
            <a:r>
              <a:rPr lang="zh-CN" altLang="en-US" dirty="0"/>
              <a:t>年提出了自动分析</a:t>
            </a:r>
            <a:r>
              <a:rPr lang="en-US" altLang="zh-CN" dirty="0"/>
              <a:t>ITS</a:t>
            </a:r>
            <a:r>
              <a:rPr lang="zh-CN" altLang="en-US" dirty="0"/>
              <a:t>来研究微生物多样性的方法 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Automated approach for ribosomal intergenic spacer analysis of microbial diversity and its application to freshwater bacterial communities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221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Gordon</a:t>
            </a:r>
            <a:r>
              <a:rPr lang="zh-CN" altLang="en-US" dirty="0"/>
              <a:t>被作为诺奖的热门人选。没人知道诺奖的候选人，因为从来不公开。只是博彩公司会预测，用来赌博。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0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人类微生物组计划，在</a:t>
            </a:r>
            <a:r>
              <a:rPr lang="en-US" altLang="zh-CN" dirty="0"/>
              <a:t>Rob Knight</a:t>
            </a:r>
            <a:r>
              <a:rPr lang="zh-CN" altLang="en-US" dirty="0"/>
              <a:t>等领衔，已经结果</a:t>
            </a:r>
            <a:r>
              <a:rPr lang="en-US" altLang="zh-CN" dirty="0"/>
              <a:t>2016</a:t>
            </a:r>
            <a:r>
              <a:rPr lang="zh-CN" altLang="en-US" dirty="0"/>
              <a:t>。</a:t>
            </a:r>
            <a:r>
              <a:rPr lang="en-US" altLang="zh-CN" dirty="0"/>
              <a:t>EMP</a:t>
            </a:r>
            <a:r>
              <a:rPr lang="zh-CN" altLang="en-US" dirty="0"/>
              <a:t>计划，由</a:t>
            </a:r>
            <a:r>
              <a:rPr lang="en-US" altLang="zh-CN" dirty="0"/>
              <a:t>Jack Gilbert</a:t>
            </a:r>
            <a:r>
              <a:rPr lang="zh-CN" altLang="en-US" dirty="0"/>
              <a:t>等领衔；</a:t>
            </a:r>
            <a:r>
              <a:rPr lang="en-US" altLang="zh-CN" dirty="0" err="1"/>
              <a:t>iHMP</a:t>
            </a:r>
            <a:r>
              <a:rPr lang="zh-CN" altLang="en-US" dirty="0"/>
              <a:t>是</a:t>
            </a:r>
            <a:r>
              <a:rPr lang="en-US" altLang="zh-CN" dirty="0"/>
              <a:t>HMP</a:t>
            </a:r>
            <a:r>
              <a:rPr lang="zh-CN" altLang="en-US" dirty="0"/>
              <a:t>的二代，主要关注</a:t>
            </a:r>
            <a:r>
              <a:rPr lang="en-US" altLang="zh-CN" dirty="0"/>
              <a:t>IBD</a:t>
            </a:r>
            <a:r>
              <a:rPr lang="zh-CN" altLang="en-US" dirty="0"/>
              <a:t>、二型糖尿病和早产，这也是世界三大热。欧洲也建了宏基因组计划</a:t>
            </a:r>
            <a:r>
              <a:rPr lang="en-US" altLang="zh-CN" dirty="0"/>
              <a:t>Meta HIT</a:t>
            </a:r>
            <a:r>
              <a:rPr lang="zh-CN" altLang="en-US" dirty="0"/>
              <a:t>，以宏基因组为主，发展了大量的数据、参考基因集和工具的发展；加拿大也占一习之地，为本领域提供了系统的培训、和教材等，之前加拿大生信网的教材和视频分享给大家，而且团队进行了中文翻译和更新，又阅读近万次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828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71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u="none" strike="noStrike" dirty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Initial sequencing and analysis of the </a:t>
            </a:r>
            <a:r>
              <a:rPr lang="en-US" altLang="zh-CN" b="1" i="0" u="none" strike="noStrike" dirty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human genome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人类基因组测序，花费了</a:t>
            </a:r>
            <a:r>
              <a:rPr lang="en-US" altLang="zh-CN" dirty="0"/>
              <a:t>30</a:t>
            </a:r>
            <a:r>
              <a:rPr lang="zh-CN" altLang="en-US" dirty="0"/>
              <a:t>亿美元，</a:t>
            </a:r>
            <a:r>
              <a:rPr lang="en-US" altLang="zh-CN" dirty="0"/>
              <a:t>6</a:t>
            </a:r>
            <a:r>
              <a:rPr lang="zh-CN" altLang="en-US" dirty="0"/>
              <a:t>个国家合作。我们</a:t>
            </a:r>
            <a:r>
              <a:rPr lang="en-US" altLang="zh-CN" dirty="0"/>
              <a:t>1999</a:t>
            </a:r>
            <a:r>
              <a:rPr lang="zh-CN" altLang="en-US" dirty="0"/>
              <a:t>年加入承担</a:t>
            </a:r>
            <a:r>
              <a:rPr lang="en-US" altLang="zh-CN" dirty="0"/>
              <a:t>1%</a:t>
            </a:r>
            <a:r>
              <a:rPr lang="zh-CN" altLang="en-US" dirty="0"/>
              <a:t>，就是我们遗传发育所，人类基因组研究中心加入，同年成立华大基因中心企业，</a:t>
            </a:r>
            <a:r>
              <a:rPr lang="en-US" altLang="zh-CN" dirty="0"/>
              <a:t>2002</a:t>
            </a:r>
            <a:r>
              <a:rPr lang="zh-CN" altLang="en-US" dirty="0"/>
              <a:t>我所和华大出资成立国家生物信息工程中心，</a:t>
            </a:r>
            <a:r>
              <a:rPr lang="en-US" altLang="zh-CN" dirty="0"/>
              <a:t>2003</a:t>
            </a:r>
            <a:r>
              <a:rPr lang="zh-CN" altLang="en-US" dirty="0"/>
              <a:t>年成立基因组所。后来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陈受宜所长的支持上，独立为北京基因组所。带了个嫁妆，发育学报，即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GPB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。所长也是我们所研究员。</a:t>
            </a:r>
          </a:p>
          <a:p>
            <a:r>
              <a:rPr lang="en-US" altLang="zh-CN" dirty="0">
                <a:hlinkClick r:id="rId4"/>
              </a:rPr>
              <a:t>http://www.big.cas.cn/gkjj/lsyg/</a:t>
            </a:r>
            <a:r>
              <a:rPr lang="en-US" altLang="zh-CN" dirty="0"/>
              <a:t> </a:t>
            </a:r>
            <a:r>
              <a:rPr lang="zh-CN" altLang="en-US" dirty="0"/>
              <a:t>基因组所的历史，详见基因组所官网。</a:t>
            </a:r>
            <a:r>
              <a:rPr lang="en-US" altLang="zh-CN" dirty="0"/>
              <a:t>1999</a:t>
            </a:r>
            <a:r>
              <a:rPr lang="zh-CN" altLang="en-US" dirty="0"/>
              <a:t>年成立华大</a:t>
            </a:r>
            <a:endParaRPr lang="en-US" altLang="zh-CN" dirty="0"/>
          </a:p>
          <a:p>
            <a:r>
              <a:rPr lang="zh-CN" altLang="en-US" dirty="0"/>
              <a:t>基因集，基因组集有什么区别和联系。受测序条件和分析水平的限制，只能获得片段，并注释编码基因；近年来测序通量提高，建库、测序读长升级，以及配套软件和算法的改进，使大规模获得参考基因组成为可能。 人类第一个参考基因集 ，</a:t>
            </a:r>
            <a:r>
              <a:rPr lang="en-US" altLang="zh-CN" dirty="0"/>
              <a:t>A human gut microbial gene catalogue </a:t>
            </a:r>
            <a:r>
              <a:rPr lang="en-US" altLang="zh-CN" dirty="0">
                <a:hlinkClick r:id="rId5"/>
              </a:rPr>
              <a:t>http://www.microbiota.cn/#aboutus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53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latin typeface="Segoe UI" panose="020B0502040204020203" pitchFamily="34" charset="0"/>
              </a:rPr>
              <a:t>Qin, J.</a:t>
            </a:r>
            <a:r>
              <a:rPr lang="en-US" altLang="zh-CN" sz="1800" i="1" dirty="0">
                <a:latin typeface="Segoe UI" panose="020B0502040204020203" pitchFamily="34" charset="0"/>
              </a:rPr>
              <a:t> et al.</a:t>
            </a:r>
            <a:r>
              <a:rPr lang="en-US" altLang="zh-CN" sz="1800" i="0" dirty="0">
                <a:latin typeface="Segoe UI" panose="020B0502040204020203" pitchFamily="34" charset="0"/>
              </a:rPr>
              <a:t> A human gut microbial gene catalogue established by metagenomic sequencing. </a:t>
            </a:r>
            <a:r>
              <a:rPr lang="en-US" altLang="zh-CN" sz="1800" i="1" dirty="0">
                <a:latin typeface="Segoe UI" panose="020B0502040204020203" pitchFamily="34" charset="0"/>
              </a:rPr>
              <a:t>Nature</a:t>
            </a:r>
            <a:r>
              <a:rPr lang="en-US" altLang="zh-CN" sz="1800" i="0" dirty="0">
                <a:latin typeface="Segoe UI" panose="020B0502040204020203" pitchFamily="34" charset="0"/>
              </a:rPr>
              <a:t> </a:t>
            </a:r>
            <a:r>
              <a:rPr lang="en-US" altLang="zh-CN" sz="1800" b="1" i="0" dirty="0">
                <a:latin typeface="Segoe UI" panose="020B0502040204020203" pitchFamily="34" charset="0"/>
              </a:rPr>
              <a:t>464</a:t>
            </a:r>
            <a:r>
              <a:rPr lang="en-US" altLang="zh-CN" sz="1800" b="0" i="0" dirty="0">
                <a:latin typeface="Segoe UI" panose="020B0502040204020203" pitchFamily="34" charset="0"/>
              </a:rPr>
              <a:t>, 59-65, doi:10.1038/nature08821 (2010).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i="0" dirty="0">
                <a:latin typeface="Segoe UI" panose="020B0502040204020203" pitchFamily="34" charset="0"/>
              </a:rPr>
              <a:t>目前被引用</a:t>
            </a:r>
            <a:r>
              <a:rPr lang="en-US" altLang="zh-CN" sz="1800" b="0" i="0" dirty="0">
                <a:latin typeface="Segoe UI" panose="020B0502040204020203" pitchFamily="34" charset="0"/>
              </a:rPr>
              <a:t>8500</a:t>
            </a:r>
            <a:r>
              <a:rPr lang="zh-CN" altLang="en-US" sz="1800" b="0" i="0" dirty="0">
                <a:latin typeface="Segoe UI" panose="020B0502040204020203" pitchFamily="34" charset="0"/>
              </a:rPr>
              <a:t>多次。是</a:t>
            </a:r>
            <a:r>
              <a:rPr lang="en-US" altLang="zh-CN" sz="1800" b="0" i="0" dirty="0">
                <a:latin typeface="Segoe UI" panose="020B0502040204020203" pitchFamily="34" charset="0"/>
              </a:rPr>
              <a:t>Nature</a:t>
            </a:r>
            <a:r>
              <a:rPr lang="zh-CN" altLang="en-US" sz="1800" b="0" i="0" dirty="0">
                <a:latin typeface="Segoe UI" panose="020B0502040204020203" pitchFamily="34" charset="0"/>
              </a:rPr>
              <a:t>当年最高引的文章。打开了肠道菌群霸屏</a:t>
            </a:r>
            <a:r>
              <a:rPr lang="en-US" altLang="zh-CN" sz="1800" b="0" i="0" dirty="0">
                <a:latin typeface="Segoe UI" panose="020B0502040204020203" pitchFamily="34" charset="0"/>
              </a:rPr>
              <a:t>CNS</a:t>
            </a:r>
            <a:r>
              <a:rPr lang="zh-CN" altLang="en-US" sz="1800" b="0" i="0" dirty="0">
                <a:latin typeface="Segoe UI" panose="020B0502040204020203" pitchFamily="34" charset="0"/>
              </a:rPr>
              <a:t>的新时代。</a:t>
            </a:r>
            <a:endParaRPr lang="en-US" altLang="zh-CN" sz="1800" b="0" i="0" dirty="0">
              <a:latin typeface="Segoe UI" panose="020B0502040204020203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909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覃俊杰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，中科院北京基因组研究所博士毕业，华大基因研究院微生物方向第一负责人、从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年开始，从事基于二代测序技术的微生物基因组、宏基因组研究和技术转化。完成的重要项目有：欧洲人肠道菌群宏基因组图谱的构建、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年德国致病大肠杆菌的快速基因组解析、中国人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糖尿病与肠道菌群的宏基因组关联分析、欧洲人肥胖与肠道菌群的关联分析、临床特定疾病的菌群组成与功能研究等。在宏基因组学领域开发了许多重要的技术工具与方法。其中，肠道菌群宏基因图谱构建的文章作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《Nature》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杂志封面，迄今为止已经得到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多次引用，是文章发表当年（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年）全球引用率最高的生物学论文。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http://www.promegene.com/</a:t>
            </a:r>
            <a:r>
              <a:rPr lang="en-US" altLang="zh-CN" dirty="0"/>
              <a:t>  </a:t>
            </a:r>
            <a:r>
              <a:rPr lang="en-US" altLang="zh-CN" dirty="0">
                <a:hlinkClick r:id="rId4"/>
              </a:rPr>
              <a:t>http://microbiota.cn/</a:t>
            </a:r>
            <a:r>
              <a:rPr lang="en-US" altLang="zh-CN" dirty="0"/>
              <a:t> </a:t>
            </a:r>
            <a:r>
              <a:rPr lang="zh-CN" altLang="en-US" dirty="0"/>
              <a:t>，</a:t>
            </a:r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月成立谱元科技，微生物检测，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月估值</a:t>
            </a:r>
            <a:r>
              <a:rPr lang="en-US" altLang="zh-CN" dirty="0"/>
              <a:t>2</a:t>
            </a:r>
            <a:r>
              <a:rPr lang="zh-CN" altLang="en-US" dirty="0"/>
              <a:t>亿完成首轮融资。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李瑞强，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亿元的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轮融资，估值有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亿以上；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年出生于中国江苏。本科就读于东南大学应用物理学专业，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年本科毕业即加入了华大基因，从事基因组与生物信息学研究。期间于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年在英国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基因组中心访问学习，于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年获得丹麦哥本哈根大学生物学博士学位。任北京大学研究员。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hlinkClick r:id="rId5"/>
              </a:rPr>
              <a:t>http://www.novogene.com</a:t>
            </a:r>
            <a:r>
              <a:rPr lang="en-US" altLang="zh-CN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年成立，诺禾致源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年科技服务的国内市场收入达到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亿，超越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华大基因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，成为业内最大的科研服务提供商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>
              <a:hlinkClick r:id="rId7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王俊，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年北大本科，北大博士。国家杰出青年基金获得者，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首席科学家；曾任华大基因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，华大基因研究院院长；丹麦哥本哈根大学、香港大学客座教授。发表三百余篇论文，第一作者篇或通讯作者百余篇。其中在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系列杂志、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上发表百余篇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篇为封面文章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dirty="0">
                <a:hlinkClick r:id="rId7"/>
              </a:rPr>
              <a:t>https://www.icarbonx.com/about.html</a:t>
            </a:r>
            <a:r>
              <a:rPr lang="en-US" altLang="zh-CN" dirty="0"/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王俊，碳云智能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年成立，腾讯领投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亿，估值超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亿美元，智能穿戴设备，营养、运动、护肤，免疫组学检测。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70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列举了泛读过的</a:t>
            </a:r>
            <a:r>
              <a:rPr lang="en-US" altLang="zh-CN" dirty="0"/>
              <a:t>12</a:t>
            </a:r>
            <a:r>
              <a:rPr lang="zh-CN" altLang="en-US" dirty="0"/>
              <a:t>篇参考基因组集、参考基因集文章。总结一下本领域的发展趋势。加粗为华大基因参与。红色为我本次重点讲的内容。分为</a:t>
            </a:r>
            <a:r>
              <a:rPr lang="en-US" altLang="zh-CN" dirty="0"/>
              <a:t>4</a:t>
            </a:r>
            <a:r>
              <a:rPr lang="zh-CN" altLang="en-US" dirty="0"/>
              <a:t>个版本，即发展的</a:t>
            </a:r>
            <a:r>
              <a:rPr lang="en-US" altLang="zh-CN" dirty="0"/>
              <a:t>4</a:t>
            </a:r>
            <a:r>
              <a:rPr lang="zh-CN" altLang="en-US" dirty="0"/>
              <a:t>个时代。</a:t>
            </a:r>
            <a:endParaRPr lang="en-US" altLang="zh-CN" dirty="0"/>
          </a:p>
          <a:p>
            <a:r>
              <a:rPr lang="zh-CN" altLang="en-US" dirty="0"/>
              <a:t>抢占了组学的国际制高点，让我们在这一领域不仅仅是跟跑，很多方面是领跑的阶段。</a:t>
            </a:r>
            <a:endParaRPr lang="en-US" altLang="zh-CN" dirty="0"/>
          </a:p>
          <a:p>
            <a:r>
              <a:rPr lang="zh-CN" altLang="en-US" dirty="0"/>
              <a:t>而且大家的起跑线是一样的，差距不大。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58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之前学习了</a:t>
            </a:r>
            <a:r>
              <a:rPr lang="en-US" altLang="zh-CN" dirty="0"/>
              <a:t>cd-hit-</a:t>
            </a:r>
            <a:r>
              <a:rPr lang="en-US" altLang="zh-CN" dirty="0" err="1"/>
              <a:t>est</a:t>
            </a:r>
            <a:r>
              <a:rPr lang="zh-CN" altLang="en-US" dirty="0"/>
              <a:t>可以构建基因集。那基因组集如何构建呢。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56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目前走完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17</a:t>
            </a:r>
            <a:r>
              <a:rPr lang="zh-CN" altLang="en-US" dirty="0"/>
              <a:t>年，</a:t>
            </a:r>
            <a:r>
              <a:rPr lang="en-US" altLang="zh-CN" dirty="0"/>
              <a:t>17</a:t>
            </a:r>
            <a:r>
              <a:rPr lang="zh-CN" altLang="en-US" dirty="0"/>
              <a:t>岁上大学，接触微生物专业</a:t>
            </a:r>
            <a:r>
              <a:rPr lang="en-US" altLang="zh-CN" dirty="0"/>
              <a:t>17</a:t>
            </a:r>
            <a:r>
              <a:rPr lang="zh-CN" altLang="en-US" dirty="0"/>
              <a:t>年。先给大家看一幅漫画，这张图最能代表我这</a:t>
            </a:r>
            <a:r>
              <a:rPr lang="en-US" altLang="zh-CN" dirty="0"/>
              <a:t>17</a:t>
            </a:r>
            <a:r>
              <a:rPr lang="zh-CN" altLang="en-US" dirty="0"/>
              <a:t>年对科研的感悟，我在本科的时候，学了</a:t>
            </a:r>
            <a:r>
              <a:rPr lang="en-US" altLang="zh-CN" dirty="0"/>
              <a:t>4</a:t>
            </a:r>
            <a:r>
              <a:rPr lang="zh-CN" altLang="en-US" dirty="0"/>
              <a:t>年的微生物学，之后又花了</a:t>
            </a:r>
            <a:r>
              <a:rPr lang="en-US" altLang="zh-CN" dirty="0"/>
              <a:t>6</a:t>
            </a:r>
            <a:r>
              <a:rPr lang="zh-CN" altLang="en-US" dirty="0"/>
              <a:t>年，获得了生物信息学博士学位，然后做了两年博士后科研工作，用了</a:t>
            </a:r>
            <a:r>
              <a:rPr lang="en-US" altLang="zh-CN" dirty="0"/>
              <a:t>12</a:t>
            </a:r>
            <a:r>
              <a:rPr lang="zh-CN" altLang="en-US" dirty="0"/>
              <a:t>年的时间，我以为我走到了一个科研的很专业的高度。其实只是给我看到微生物组这个领域的入场券，进入了这个永久看不到山顶的领域。在正式工作后加入了微生物组这个领域，我发现自己有多渺小，之前学的东西是那么的微不足道，微生物组学是一个非常伟大的领域，有永远挖不完的宝藏。在这个领域里工作的越久越会发现他有多么深不可测，而且你越会发现自己有太多的东西未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297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被引用</a:t>
            </a:r>
            <a:r>
              <a:rPr lang="en-US" altLang="zh-CN" dirty="0"/>
              <a:t>3939</a:t>
            </a:r>
            <a:r>
              <a:rPr lang="zh-CN" altLang="en-US" dirty="0"/>
              <a:t>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939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目前被引超过</a:t>
            </a:r>
            <a:r>
              <a:rPr lang="en-US" altLang="zh-CN" dirty="0"/>
              <a:t>500</a:t>
            </a:r>
            <a:r>
              <a:rPr lang="zh-CN" altLang="en-US" dirty="0"/>
              <a:t>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592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王俊、</a:t>
            </a:r>
            <a:r>
              <a:rPr lang="en-US" altLang="zh-CN" dirty="0"/>
              <a:t>Jack 2016</a:t>
            </a:r>
            <a:r>
              <a:rPr lang="zh-CN" altLang="en-US" dirty="0"/>
              <a:t>都写了</a:t>
            </a:r>
            <a:r>
              <a:rPr lang="en-US" altLang="zh-CN" dirty="0"/>
              <a:t>Nature, Nature Microbiology</a:t>
            </a:r>
            <a:r>
              <a:rPr lang="zh-CN" altLang="en-US" dirty="0"/>
              <a:t>综述；一会详细介绍。关联分析是一个非常大的领域，从传统的</a:t>
            </a:r>
            <a:r>
              <a:rPr lang="en-US" altLang="zh-CN" dirty="0"/>
              <a:t>GWAS</a:t>
            </a:r>
            <a:r>
              <a:rPr lang="zh-CN" altLang="en-US" dirty="0"/>
              <a:t>领域而来，一直统治</a:t>
            </a:r>
            <a:r>
              <a:rPr lang="en-US" altLang="zh-CN" dirty="0"/>
              <a:t>Nature Genetics</a:t>
            </a:r>
            <a:r>
              <a:rPr lang="zh-CN" altLang="en-US" dirty="0"/>
              <a:t>杂志。有时间，我们留一个</a:t>
            </a:r>
            <a:r>
              <a:rPr lang="en-US" altLang="zh-CN" dirty="0"/>
              <a:t>PPT</a:t>
            </a:r>
            <a:r>
              <a:rPr lang="zh-CN" altLang="en-US" dirty="0"/>
              <a:t>给大家分享，没时间大家可以感兴趣的阅读。</a:t>
            </a:r>
            <a:endParaRPr lang="en-US" altLang="zh-CN" dirty="0"/>
          </a:p>
          <a:p>
            <a:r>
              <a:rPr lang="en-US" altLang="zh-CN" dirty="0"/>
              <a:t>richness of human gut microbiome</a:t>
            </a:r>
          </a:p>
          <a:p>
            <a:r>
              <a:rPr lang="en-US" altLang="zh-CN" dirty="0"/>
              <a:t>The oral and gut microbiomes are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328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Population-level analysis of gut microbiome variation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796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16</a:t>
            </a:r>
            <a:r>
              <a:rPr lang="zh-CN" altLang="en-US" dirty="0"/>
              <a:t>年是人类微生物组计划结题年，对</a:t>
            </a:r>
            <a:r>
              <a:rPr lang="en-US" altLang="zh-CN" dirty="0"/>
              <a:t>1.15</a:t>
            </a:r>
            <a:r>
              <a:rPr lang="zh-CN" altLang="en-US" dirty="0"/>
              <a:t>亿资金有个交待。系统总结回顾</a:t>
            </a:r>
            <a:r>
              <a:rPr lang="en-US" altLang="zh-CN" dirty="0"/>
              <a:t>10</a:t>
            </a:r>
            <a:r>
              <a:rPr lang="zh-CN" altLang="en-US" dirty="0"/>
              <a:t>本领域的研究成果。</a:t>
            </a:r>
            <a:r>
              <a:rPr lang="en-US" altLang="zh-CN" dirty="0"/>
              <a:t>Jack Gilbert</a:t>
            </a:r>
            <a:r>
              <a:rPr lang="zh-CN" altLang="en-US" dirty="0"/>
              <a:t>工作单位是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Argonne National Laboratory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150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很有著名有的益、有害物质的产生与微生物组相关；同样的药物由于不同微生物，有的会代谢为解药，有的会变成毒药，值得注意。</a:t>
            </a:r>
            <a:endParaRPr lang="en-US" altLang="zh-CN" dirty="0"/>
          </a:p>
          <a:p>
            <a:r>
              <a:rPr lang="zh-CN" altLang="en-US" dirty="0"/>
              <a:t>利用微生物作为</a:t>
            </a:r>
            <a:r>
              <a:rPr lang="en-US" altLang="zh-CN" dirty="0"/>
              <a:t>marker</a:t>
            </a:r>
            <a:r>
              <a:rPr lang="zh-CN" altLang="en-US" dirty="0"/>
              <a:t>分层，辅助诊断，如感染幽门罗杆菌不一定需要治疗，很多健康人也有。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4844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latin typeface="Segoe UI" panose="020B0502040204020203" pitchFamily="34" charset="0"/>
              </a:rPr>
              <a:t>Zhao, L.</a:t>
            </a:r>
            <a:r>
              <a:rPr lang="en-US" altLang="zh-CN" sz="1800" i="1" dirty="0">
                <a:latin typeface="Segoe UI" panose="020B0502040204020203" pitchFamily="34" charset="0"/>
              </a:rPr>
              <a:t> et al.</a:t>
            </a:r>
            <a:r>
              <a:rPr lang="en-US" altLang="zh-CN" sz="1800" i="0" dirty="0">
                <a:latin typeface="Segoe UI" panose="020B0502040204020203" pitchFamily="34" charset="0"/>
              </a:rPr>
              <a:t> Gut bacteria selectively promoted by dietary fibers alleviate type 2 diabetes. </a:t>
            </a:r>
            <a:r>
              <a:rPr lang="en-US" altLang="zh-CN" sz="1800" i="1" dirty="0">
                <a:latin typeface="Segoe UI" panose="020B0502040204020203" pitchFamily="34" charset="0"/>
              </a:rPr>
              <a:t>Science</a:t>
            </a:r>
            <a:r>
              <a:rPr lang="en-US" altLang="zh-CN" sz="1800" i="0" dirty="0">
                <a:latin typeface="Segoe UI" panose="020B0502040204020203" pitchFamily="34" charset="0"/>
              </a:rPr>
              <a:t> </a:t>
            </a:r>
            <a:r>
              <a:rPr lang="en-US" altLang="zh-CN" sz="1800" b="1" i="0" dirty="0">
                <a:latin typeface="Segoe UI" panose="020B0502040204020203" pitchFamily="34" charset="0"/>
              </a:rPr>
              <a:t>359</a:t>
            </a:r>
            <a:r>
              <a:rPr lang="en-US" altLang="zh-CN" sz="1800" b="0" i="0" dirty="0">
                <a:latin typeface="Segoe UI" panose="020B0502040204020203" pitchFamily="34" charset="0"/>
              </a:rPr>
              <a:t>, 1151-1156, doi:10.1126/science.aao5774 (2018).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235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王俊，贾慧珏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iCarbonX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Shahe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Industrial Zone, No.4018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Qiaoxiang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Road, Nanshan District, Shenzhen 518083, China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年创办时首轮融资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个亿。本来在华大执掌价值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亿的公司，与深圳的大佬马化腾等人都熟，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645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提出了更详细的操作流程，而且是当前最前沿的技术，理解宏基因组，扩增子分析自然就理解了。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893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Enterotypes of the human gut microbiome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https://www.nature.com/articles/nature09944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996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为什么微生物组领域这么热？近年来长期霸占着顶级杂志的封面。经过了近</a:t>
            </a:r>
            <a:r>
              <a:rPr lang="en-US" altLang="zh-CN" dirty="0"/>
              <a:t>5</a:t>
            </a:r>
            <a:r>
              <a:rPr lang="zh-CN" altLang="en-US" dirty="0"/>
              <a:t>年的努力，我负责分析的工作，也分别发表于</a:t>
            </a:r>
            <a:r>
              <a:rPr lang="en-US" altLang="zh-CN" dirty="0"/>
              <a:t>Cell</a:t>
            </a:r>
            <a:r>
              <a:rPr lang="zh-CN" altLang="en-US" dirty="0"/>
              <a:t>子刊、</a:t>
            </a:r>
            <a:r>
              <a:rPr lang="en-US" altLang="zh-CN" dirty="0"/>
              <a:t>Nature</a:t>
            </a:r>
            <a:r>
              <a:rPr lang="zh-CN" altLang="en-US" dirty="0"/>
              <a:t>子刊和</a:t>
            </a:r>
            <a:r>
              <a:rPr lang="en-US" altLang="zh-CN" dirty="0"/>
              <a:t>Science</a:t>
            </a:r>
            <a:r>
              <a:rPr lang="zh-CN" altLang="en-US" dirty="0"/>
              <a:t>等杂志。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922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Jeffrey</a:t>
            </a:r>
            <a:r>
              <a:rPr lang="en-US" altLang="zh-CN" baseline="0" dirty="0"/>
              <a:t> Gordon</a:t>
            </a:r>
            <a:r>
              <a:rPr lang="zh-CN" altLang="en-US" baseline="0" dirty="0"/>
              <a:t>大神的作品，虽然只在</a:t>
            </a:r>
            <a:r>
              <a:rPr lang="en-US" altLang="zh-CN" baseline="0" dirty="0"/>
              <a:t>2004</a:t>
            </a:r>
            <a:r>
              <a:rPr lang="zh-CN" altLang="en-US" baseline="0" dirty="0"/>
              <a:t>年发了</a:t>
            </a:r>
            <a:r>
              <a:rPr lang="en-US" altLang="zh-CN" baseline="0" dirty="0"/>
              <a:t>PNAS</a:t>
            </a:r>
            <a:r>
              <a:rPr lang="zh-CN" altLang="en-US" baseline="0" dirty="0"/>
              <a:t>，但引用</a:t>
            </a:r>
            <a:r>
              <a:rPr lang="en-US" altLang="zh-CN" baseline="0" dirty="0"/>
              <a:t>5400</a:t>
            </a:r>
            <a:r>
              <a:rPr lang="zh-CN" altLang="en-US" baseline="0" dirty="0"/>
              <a:t>多次，也是开创领域的经典作品。那个年代只发</a:t>
            </a:r>
            <a:r>
              <a:rPr lang="en-US" altLang="zh-CN" baseline="0" dirty="0"/>
              <a:t>PNAS</a:t>
            </a:r>
            <a:r>
              <a:rPr lang="zh-CN" altLang="en-US" baseline="0" dirty="0"/>
              <a:t>，个人理解主要是领域还不热，</a:t>
            </a:r>
            <a:endParaRPr lang="en-US" altLang="zh-CN" baseline="0" dirty="0"/>
          </a:p>
          <a:p>
            <a:r>
              <a:rPr lang="zh-CN" altLang="en-US" baseline="0" dirty="0"/>
              <a:t>隔年又一篇</a:t>
            </a:r>
            <a:r>
              <a:rPr lang="en-US" altLang="zh-CN" baseline="0" dirty="0"/>
              <a:t>PNAS</a:t>
            </a:r>
            <a:r>
              <a:rPr lang="zh-CN" altLang="en-US" baseline="0" dirty="0"/>
              <a:t>，肥胖可引起菌群变化，又被引</a:t>
            </a:r>
            <a:r>
              <a:rPr lang="en-US" altLang="zh-CN" baseline="0" dirty="0"/>
              <a:t>5</a:t>
            </a:r>
            <a:r>
              <a:rPr lang="zh-CN" altLang="en-US" baseline="0" dirty="0"/>
              <a:t>千余次；之后</a:t>
            </a:r>
            <a:r>
              <a:rPr lang="en-US" altLang="zh-CN" baseline="0" dirty="0"/>
              <a:t>Nature</a:t>
            </a:r>
            <a:r>
              <a:rPr lang="zh-CN" altLang="en-US" baseline="0" dirty="0"/>
              <a:t>进一步深入研究，引用近万次。三篇文章引用过</a:t>
            </a:r>
            <a:r>
              <a:rPr lang="en-US" altLang="zh-CN" baseline="0" dirty="0"/>
              <a:t>2</a:t>
            </a:r>
            <a:r>
              <a:rPr lang="zh-CN" altLang="en-US" baseline="0" dirty="0"/>
              <a:t>万次，开创了菌群与肥胖研究的领域。</a:t>
            </a:r>
            <a:r>
              <a:rPr lang="en-US" altLang="zh-CN" baseline="0" dirty="0"/>
              <a:t>HMP</a:t>
            </a:r>
            <a:r>
              <a:rPr lang="zh-CN" altLang="en-US" baseline="0" dirty="0"/>
              <a:t>是</a:t>
            </a:r>
            <a:r>
              <a:rPr lang="en-US" altLang="zh-CN" baseline="0" dirty="0"/>
              <a:t>2006</a:t>
            </a:r>
            <a:r>
              <a:rPr lang="zh-CN" altLang="en-US" baseline="0" dirty="0"/>
              <a:t>年同年才启动。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gut microbiota as an environmental factor that regulates fat storage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obesity alters gut microbial ecology </a:t>
            </a:r>
          </a:p>
          <a:p>
            <a:r>
              <a:rPr lang="en-US" altLang="zh-CN" dirty="0"/>
              <a:t>an obesity-associated gut microbiome with increased capacity for energy harvest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1993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u="none" strike="noStrike" dirty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Commensal bacteria control cancer response </a:t>
            </a:r>
            <a:r>
              <a:rPr lang="en-US" altLang="zh-CN" b="0" i="0" u="none" strike="noStrike" dirty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to therapy by modulating the tumor microenvironment</a:t>
            </a:r>
            <a:r>
              <a:rPr lang="zh-CN" altLang="en-US" dirty="0"/>
              <a:t>， </a:t>
            </a:r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Science</a:t>
            </a:r>
            <a:r>
              <a:rPr lang="zh-CN" altLang="en-US" dirty="0"/>
              <a:t>，</a:t>
            </a:r>
            <a:r>
              <a:rPr lang="en-US" altLang="zh-CN" dirty="0"/>
              <a:t>1097</a:t>
            </a:r>
          </a:p>
          <a:p>
            <a:r>
              <a:rPr lang="en-US" altLang="zh-CN" dirty="0"/>
              <a:t>anticancer immunotherapy by ctla-4 </a:t>
            </a:r>
            <a:r>
              <a:rPr lang="en-US" altLang="zh-CN" dirty="0" err="1"/>
              <a:t>blokade</a:t>
            </a:r>
            <a:r>
              <a:rPr lang="zh-CN" altLang="en-US" dirty="0"/>
              <a:t>，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Science</a:t>
            </a:r>
            <a:r>
              <a:rPr lang="zh-CN" altLang="en-US" dirty="0"/>
              <a:t>被引</a:t>
            </a:r>
            <a:r>
              <a:rPr lang="en-US" altLang="zh-CN" dirty="0"/>
              <a:t>1500</a:t>
            </a:r>
            <a:r>
              <a:rPr lang="zh-CN" altLang="en-US" dirty="0"/>
              <a:t>次。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commensal </a:t>
            </a:r>
            <a:r>
              <a:rPr lang="en-US" altLang="zh-CN" dirty="0" err="1"/>
              <a:t>bifidobacterium</a:t>
            </a:r>
            <a:r>
              <a:rPr lang="en-US" altLang="zh-CN" dirty="0"/>
              <a:t> promotes antitumor immunity</a:t>
            </a:r>
            <a:r>
              <a:rPr lang="zh-CN" altLang="en-US" dirty="0"/>
              <a:t>，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Science</a:t>
            </a:r>
            <a:r>
              <a:rPr lang="zh-CN" altLang="en-US" dirty="0"/>
              <a:t>被引</a:t>
            </a:r>
            <a:r>
              <a:rPr lang="en-US" altLang="zh-CN" dirty="0"/>
              <a:t>1500</a:t>
            </a:r>
            <a:r>
              <a:rPr lang="zh-CN" altLang="en-US" dirty="0"/>
              <a:t>次。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932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latin typeface="Segoe UI" panose="020B0502040204020203" pitchFamily="34" charset="0"/>
              </a:rPr>
              <a:t>Gil Sharon, Timothy R. Sampson, Daniel H. </a:t>
            </a:r>
            <a:r>
              <a:rPr lang="en-US" altLang="zh-CN" sz="1800" dirty="0" err="1">
                <a:latin typeface="Segoe UI" panose="020B0502040204020203" pitchFamily="34" charset="0"/>
              </a:rPr>
              <a:t>Geschwind</a:t>
            </a:r>
            <a:r>
              <a:rPr lang="en-US" altLang="zh-CN" sz="1800" dirty="0">
                <a:latin typeface="Segoe UI" panose="020B0502040204020203" pitchFamily="34" charset="0"/>
              </a:rPr>
              <a:t> &amp; Sarkis K. Mazmanian. (</a:t>
            </a:r>
            <a:r>
              <a:rPr lang="en-US" altLang="zh-CN" sz="1800" b="1" dirty="0">
                <a:latin typeface="Segoe UI" panose="020B0502040204020203" pitchFamily="34" charset="0"/>
              </a:rPr>
              <a:t>2016</a:t>
            </a:r>
            <a:r>
              <a:rPr lang="en-US" altLang="zh-CN" sz="1800" b="0" dirty="0">
                <a:latin typeface="Segoe UI" panose="020B0502040204020203" pitchFamily="34" charset="0"/>
              </a:rPr>
              <a:t>). The Central Nervous System and the Gut Microbiome. </a:t>
            </a:r>
            <a:r>
              <a:rPr lang="en-US" altLang="zh-CN" sz="1800" b="1" i="1" dirty="0">
                <a:latin typeface="Segoe UI" panose="020B0502040204020203" pitchFamily="34" charset="0"/>
              </a:rPr>
              <a:t>Cell</a:t>
            </a:r>
            <a:r>
              <a:rPr lang="en-US" altLang="zh-CN" sz="1800" b="0" i="0" dirty="0">
                <a:latin typeface="Segoe UI" panose="020B0502040204020203" pitchFamily="34" charset="0"/>
              </a:rPr>
              <a:t> 167, 915-932, </a:t>
            </a:r>
            <a:r>
              <a:rPr lang="en-US" altLang="zh-CN" sz="1800" b="0" i="0" dirty="0" err="1">
                <a:latin typeface="Segoe UI" panose="020B0502040204020203" pitchFamily="34" charset="0"/>
              </a:rPr>
              <a:t>doi</a:t>
            </a:r>
            <a:r>
              <a:rPr lang="en-US" altLang="zh-CN" sz="1800" b="0" i="0" dirty="0">
                <a:latin typeface="Segoe UI" panose="020B0502040204020203" pitchFamily="34" charset="0"/>
              </a:rPr>
              <a:t>: </a:t>
            </a:r>
            <a:r>
              <a:rPr lang="en-US" altLang="zh-CN" sz="1800" b="0" i="0" dirty="0">
                <a:latin typeface="Segoe UI" panose="020B0502040204020203" pitchFamily="34" charset="0"/>
                <a:hlinkClick r:id="rId3"/>
              </a:rPr>
              <a:t>https://doi.org/10.1016/j.cell.2016.10.027</a:t>
            </a:r>
            <a:endParaRPr lang="en-US" altLang="zh-CN" sz="1800" b="0" i="0" dirty="0"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latin typeface="Segoe UI" panose="020B0502040204020203" pitchFamily="34" charset="0"/>
              </a:rPr>
              <a:t>Roxanne </a:t>
            </a:r>
            <a:r>
              <a:rPr lang="en-US" altLang="zh-CN" sz="1800" dirty="0" err="1">
                <a:latin typeface="Segoe UI" panose="020B0502040204020203" pitchFamily="34" charset="0"/>
              </a:rPr>
              <a:t>Khamsi</a:t>
            </a:r>
            <a:r>
              <a:rPr lang="en-US" altLang="zh-CN" sz="1800" dirty="0">
                <a:latin typeface="Segoe UI" panose="020B0502040204020203" pitchFamily="34" charset="0"/>
              </a:rPr>
              <a:t>. (</a:t>
            </a:r>
            <a:r>
              <a:rPr lang="en-US" altLang="zh-CN" sz="1800" b="1" dirty="0">
                <a:latin typeface="Segoe UI" panose="020B0502040204020203" pitchFamily="34" charset="0"/>
              </a:rPr>
              <a:t>2016</a:t>
            </a:r>
            <a:r>
              <a:rPr lang="en-US" altLang="zh-CN" sz="1800" b="0" dirty="0">
                <a:latin typeface="Segoe UI" panose="020B0502040204020203" pitchFamily="34" charset="0"/>
              </a:rPr>
              <a:t>). Metabolism in mind: New insights into the 'gut-brain axis' spur commercial efforts to target it. </a:t>
            </a:r>
            <a:r>
              <a:rPr lang="en-US" altLang="zh-CN" sz="1800" b="1" i="1" dirty="0">
                <a:latin typeface="Segoe UI" panose="020B0502040204020203" pitchFamily="34" charset="0"/>
              </a:rPr>
              <a:t>Nature Medicine</a:t>
            </a:r>
            <a:r>
              <a:rPr lang="en-US" altLang="zh-CN" sz="1800" b="0" i="0" dirty="0">
                <a:latin typeface="Segoe UI" panose="020B0502040204020203" pitchFamily="34" charset="0"/>
              </a:rPr>
              <a:t> 22, 697-700, </a:t>
            </a:r>
            <a:r>
              <a:rPr lang="en-US" altLang="zh-CN" sz="1800" b="0" i="0" dirty="0" err="1">
                <a:latin typeface="Segoe UI" panose="020B0502040204020203" pitchFamily="34" charset="0"/>
              </a:rPr>
              <a:t>doi</a:t>
            </a:r>
            <a:r>
              <a:rPr lang="en-US" altLang="zh-CN" sz="1800" b="0" i="0" dirty="0">
                <a:latin typeface="Segoe UI" panose="020B0502040204020203" pitchFamily="34" charset="0"/>
              </a:rPr>
              <a:t>: </a:t>
            </a:r>
            <a:r>
              <a:rPr lang="en-US" altLang="zh-CN" sz="1800" b="0" i="0" dirty="0">
                <a:latin typeface="Segoe UI" panose="020B0502040204020203" pitchFamily="34" charset="0"/>
                <a:hlinkClick r:id="rId4"/>
              </a:rPr>
              <a:t>https://doi.org/10.1038/nm0716-697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592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u="none" strike="noStrike" dirty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Alterations of the human gut microbiome in liver cirrhosis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latin typeface="Segoe UI" panose="020B0502040204020203" pitchFamily="34" charset="0"/>
              </a:rPr>
              <a:t>Andrew </a:t>
            </a:r>
            <a:r>
              <a:rPr lang="en-US" altLang="zh-CN" sz="1800" dirty="0" err="1">
                <a:latin typeface="Segoe UI" panose="020B0502040204020203" pitchFamily="34" charset="0"/>
              </a:rPr>
              <a:t>Maltez</a:t>
            </a:r>
            <a:r>
              <a:rPr lang="en-US" altLang="zh-CN" sz="1800" dirty="0">
                <a:latin typeface="Segoe UI" panose="020B0502040204020203" pitchFamily="34" charset="0"/>
              </a:rPr>
              <a:t> Thomas, Paolo </a:t>
            </a:r>
            <a:r>
              <a:rPr lang="en-US" altLang="zh-CN" sz="1800" dirty="0" err="1">
                <a:latin typeface="Segoe UI" panose="020B0502040204020203" pitchFamily="34" charset="0"/>
              </a:rPr>
              <a:t>Manghi</a:t>
            </a:r>
            <a:r>
              <a:rPr lang="en-US" altLang="zh-CN" sz="1800" dirty="0">
                <a:latin typeface="Segoe UI" panose="020B0502040204020203" pitchFamily="34" charset="0"/>
              </a:rPr>
              <a:t>, Francesco </a:t>
            </a:r>
            <a:r>
              <a:rPr lang="en-US" altLang="zh-CN" sz="1800" dirty="0" err="1">
                <a:latin typeface="Segoe UI" panose="020B0502040204020203" pitchFamily="34" charset="0"/>
              </a:rPr>
              <a:t>Asnicar</a:t>
            </a:r>
            <a:r>
              <a:rPr lang="en-US" altLang="zh-CN" sz="1800" dirty="0">
                <a:latin typeface="Segoe UI" panose="020B0502040204020203" pitchFamily="34" charset="0"/>
              </a:rPr>
              <a:t>, </a:t>
            </a:r>
            <a:r>
              <a:rPr lang="en-US" altLang="zh-CN" sz="1800" dirty="0" err="1">
                <a:latin typeface="Segoe UI" panose="020B0502040204020203" pitchFamily="34" charset="0"/>
              </a:rPr>
              <a:t>Edoardo</a:t>
            </a:r>
            <a:r>
              <a:rPr lang="en-US" altLang="zh-CN" sz="1800" dirty="0">
                <a:latin typeface="Segoe UI" panose="020B0502040204020203" pitchFamily="34" charset="0"/>
              </a:rPr>
              <a:t> </a:t>
            </a:r>
            <a:r>
              <a:rPr lang="en-US" altLang="zh-CN" sz="1800" dirty="0" err="1">
                <a:latin typeface="Segoe UI" panose="020B0502040204020203" pitchFamily="34" charset="0"/>
              </a:rPr>
              <a:t>Pasolli</a:t>
            </a:r>
            <a:r>
              <a:rPr lang="en-US" altLang="zh-CN" sz="1800" dirty="0">
                <a:latin typeface="Segoe UI" panose="020B0502040204020203" pitchFamily="34" charset="0"/>
              </a:rPr>
              <a:t>, Federica </a:t>
            </a:r>
            <a:r>
              <a:rPr lang="en-US" altLang="zh-CN" sz="1800" dirty="0" err="1">
                <a:latin typeface="Segoe UI" panose="020B0502040204020203" pitchFamily="34" charset="0"/>
              </a:rPr>
              <a:t>Armanini</a:t>
            </a:r>
            <a:r>
              <a:rPr lang="en-US" altLang="zh-CN" sz="1800" dirty="0">
                <a:latin typeface="Segoe UI" panose="020B0502040204020203" pitchFamily="34" charset="0"/>
              </a:rPr>
              <a:t>, Moreno Zolfo, Francesco </a:t>
            </a:r>
            <a:r>
              <a:rPr lang="en-US" altLang="zh-CN" sz="1800" dirty="0" err="1">
                <a:latin typeface="Segoe UI" panose="020B0502040204020203" pitchFamily="34" charset="0"/>
              </a:rPr>
              <a:t>Beghini</a:t>
            </a:r>
            <a:r>
              <a:rPr lang="en-US" altLang="zh-CN" sz="1800" dirty="0">
                <a:latin typeface="Segoe UI" panose="020B0502040204020203" pitchFamily="34" charset="0"/>
              </a:rPr>
              <a:t>, Serena </a:t>
            </a:r>
            <a:r>
              <a:rPr lang="en-US" altLang="zh-CN" sz="1800" dirty="0" err="1">
                <a:latin typeface="Segoe UI" panose="020B0502040204020203" pitchFamily="34" charset="0"/>
              </a:rPr>
              <a:t>Manara</a:t>
            </a:r>
            <a:r>
              <a:rPr lang="en-US" altLang="zh-CN" sz="1800" dirty="0">
                <a:latin typeface="Segoe UI" panose="020B0502040204020203" pitchFamily="34" charset="0"/>
              </a:rPr>
              <a:t>, Nicolai </a:t>
            </a:r>
            <a:r>
              <a:rPr lang="en-US" altLang="zh-CN" sz="1800" dirty="0" err="1">
                <a:latin typeface="Segoe UI" panose="020B0502040204020203" pitchFamily="34" charset="0"/>
              </a:rPr>
              <a:t>Karcher</a:t>
            </a:r>
            <a:r>
              <a:rPr lang="en-US" altLang="zh-CN" sz="1800" dirty="0">
                <a:latin typeface="Segoe UI" panose="020B0502040204020203" pitchFamily="34" charset="0"/>
              </a:rPr>
              <a:t>, Chiara </a:t>
            </a:r>
            <a:r>
              <a:rPr lang="en-US" altLang="zh-CN" sz="1800" dirty="0" err="1">
                <a:latin typeface="Segoe UI" panose="020B0502040204020203" pitchFamily="34" charset="0"/>
              </a:rPr>
              <a:t>Pozzi</a:t>
            </a:r>
            <a:r>
              <a:rPr lang="en-US" altLang="zh-CN" sz="1800" dirty="0">
                <a:latin typeface="Segoe UI" panose="020B0502040204020203" pitchFamily="34" charset="0"/>
              </a:rPr>
              <a:t>, Sara Gandini, Davide Serrano, Sonia Tarallo, Antonio Francavilla, Gaetano Gallo, Mario </a:t>
            </a:r>
            <a:r>
              <a:rPr lang="en-US" altLang="zh-CN" sz="1800" dirty="0" err="1">
                <a:latin typeface="Segoe UI" panose="020B0502040204020203" pitchFamily="34" charset="0"/>
              </a:rPr>
              <a:t>Trompetto</a:t>
            </a:r>
            <a:r>
              <a:rPr lang="en-US" altLang="zh-CN" sz="1800" dirty="0">
                <a:latin typeface="Segoe UI" panose="020B0502040204020203" pitchFamily="34" charset="0"/>
              </a:rPr>
              <a:t>, Giulio Ferrero, Sayaka </a:t>
            </a:r>
            <a:r>
              <a:rPr lang="en-US" altLang="zh-CN" sz="1800" dirty="0" err="1">
                <a:latin typeface="Segoe UI" panose="020B0502040204020203" pitchFamily="34" charset="0"/>
              </a:rPr>
              <a:t>Mizutani</a:t>
            </a:r>
            <a:r>
              <a:rPr lang="en-US" altLang="zh-CN" sz="1800" dirty="0">
                <a:latin typeface="Segoe UI" panose="020B0502040204020203" pitchFamily="34" charset="0"/>
              </a:rPr>
              <a:t>, </a:t>
            </a:r>
            <a:r>
              <a:rPr lang="en-US" altLang="zh-CN" sz="1800" dirty="0" err="1">
                <a:latin typeface="Segoe UI" panose="020B0502040204020203" pitchFamily="34" charset="0"/>
              </a:rPr>
              <a:t>Hirotsugu</a:t>
            </a:r>
            <a:r>
              <a:rPr lang="en-US" altLang="zh-CN" sz="1800" dirty="0">
                <a:latin typeface="Segoe UI" panose="020B0502040204020203" pitchFamily="34" charset="0"/>
              </a:rPr>
              <a:t> Shiroma, Satoshi Shiba, </a:t>
            </a:r>
            <a:r>
              <a:rPr lang="en-US" altLang="zh-CN" sz="1800" dirty="0" err="1">
                <a:latin typeface="Segoe UI" panose="020B0502040204020203" pitchFamily="34" charset="0"/>
              </a:rPr>
              <a:t>Tatsuhiro</a:t>
            </a:r>
            <a:r>
              <a:rPr lang="en-US" altLang="zh-CN" sz="1800" dirty="0">
                <a:latin typeface="Segoe UI" panose="020B0502040204020203" pitchFamily="34" charset="0"/>
              </a:rPr>
              <a:t> Shibata, Shinichi </a:t>
            </a:r>
            <a:r>
              <a:rPr lang="en-US" altLang="zh-CN" sz="1800" dirty="0" err="1">
                <a:latin typeface="Segoe UI" panose="020B0502040204020203" pitchFamily="34" charset="0"/>
              </a:rPr>
              <a:t>Yachida</a:t>
            </a:r>
            <a:r>
              <a:rPr lang="en-US" altLang="zh-CN" sz="1800" dirty="0">
                <a:latin typeface="Segoe UI" panose="020B0502040204020203" pitchFamily="34" charset="0"/>
              </a:rPr>
              <a:t>, </a:t>
            </a:r>
            <a:r>
              <a:rPr lang="en-US" altLang="zh-CN" sz="1800" dirty="0" err="1">
                <a:latin typeface="Segoe UI" panose="020B0502040204020203" pitchFamily="34" charset="0"/>
              </a:rPr>
              <a:t>Takuji</a:t>
            </a:r>
            <a:r>
              <a:rPr lang="en-US" altLang="zh-CN" sz="1800" dirty="0">
                <a:latin typeface="Segoe UI" panose="020B0502040204020203" pitchFamily="34" charset="0"/>
              </a:rPr>
              <a:t> Yamada, Jakob </a:t>
            </a:r>
            <a:r>
              <a:rPr lang="en-US" altLang="zh-CN" sz="1800" dirty="0" err="1">
                <a:latin typeface="Segoe UI" panose="020B0502040204020203" pitchFamily="34" charset="0"/>
              </a:rPr>
              <a:t>Wirbel</a:t>
            </a:r>
            <a:r>
              <a:rPr lang="en-US" altLang="zh-CN" sz="1800" dirty="0">
                <a:latin typeface="Segoe UI" panose="020B0502040204020203" pitchFamily="34" charset="0"/>
              </a:rPr>
              <a:t>, Petra </a:t>
            </a:r>
            <a:r>
              <a:rPr lang="en-US" altLang="zh-CN" sz="1800" dirty="0" err="1">
                <a:latin typeface="Segoe UI" panose="020B0502040204020203" pitchFamily="34" charset="0"/>
              </a:rPr>
              <a:t>Schrotz</a:t>
            </a:r>
            <a:r>
              <a:rPr lang="en-US" altLang="zh-CN" sz="1800" dirty="0">
                <a:latin typeface="Segoe UI" panose="020B0502040204020203" pitchFamily="34" charset="0"/>
              </a:rPr>
              <a:t>-King, Cornelia M. Ulrich, Hermann Brenner, </a:t>
            </a:r>
            <a:r>
              <a:rPr lang="en-US" altLang="zh-CN" sz="1800" dirty="0" err="1">
                <a:latin typeface="Segoe UI" panose="020B0502040204020203" pitchFamily="34" charset="0"/>
              </a:rPr>
              <a:t>Manimozhiyan</a:t>
            </a:r>
            <a:r>
              <a:rPr lang="en-US" altLang="zh-CN" sz="1800" dirty="0">
                <a:latin typeface="Segoe UI" panose="020B0502040204020203" pitchFamily="34" charset="0"/>
              </a:rPr>
              <a:t> Arumugam, Peer Bork, Georg Zeller, Francesca Cordero, Emmanuel Dias-Neto, João Carlos Setubal, Adrian </a:t>
            </a:r>
            <a:r>
              <a:rPr lang="en-US" altLang="zh-CN" sz="1800" dirty="0" err="1">
                <a:latin typeface="Segoe UI" panose="020B0502040204020203" pitchFamily="34" charset="0"/>
              </a:rPr>
              <a:t>Tett</a:t>
            </a:r>
            <a:r>
              <a:rPr lang="en-US" altLang="zh-CN" sz="1800" dirty="0">
                <a:latin typeface="Segoe UI" panose="020B0502040204020203" pitchFamily="34" charset="0"/>
              </a:rPr>
              <a:t>, Barbara </a:t>
            </a:r>
            <a:r>
              <a:rPr lang="en-US" altLang="zh-CN" sz="1800" dirty="0" err="1">
                <a:latin typeface="Segoe UI" panose="020B0502040204020203" pitchFamily="34" charset="0"/>
              </a:rPr>
              <a:t>Pardini</a:t>
            </a:r>
            <a:r>
              <a:rPr lang="en-US" altLang="zh-CN" sz="1800" dirty="0">
                <a:latin typeface="Segoe UI" panose="020B0502040204020203" pitchFamily="34" charset="0"/>
              </a:rPr>
              <a:t>, Maria Rescigno, Levi Waldron, Alessio </a:t>
            </a:r>
            <a:r>
              <a:rPr lang="en-US" altLang="zh-CN" sz="1800" dirty="0" err="1">
                <a:latin typeface="Segoe UI" panose="020B0502040204020203" pitchFamily="34" charset="0"/>
              </a:rPr>
              <a:t>Naccarati</a:t>
            </a:r>
            <a:r>
              <a:rPr lang="en-US" altLang="zh-CN" sz="1800" dirty="0">
                <a:latin typeface="Segoe UI" panose="020B0502040204020203" pitchFamily="34" charset="0"/>
              </a:rPr>
              <a:t> &amp; Nicola </a:t>
            </a:r>
            <a:r>
              <a:rPr lang="en-US" altLang="zh-CN" sz="1800" dirty="0" err="1">
                <a:latin typeface="Segoe UI" panose="020B0502040204020203" pitchFamily="34" charset="0"/>
              </a:rPr>
              <a:t>Segata</a:t>
            </a:r>
            <a:r>
              <a:rPr lang="en-US" altLang="zh-CN" sz="1800" dirty="0">
                <a:latin typeface="Segoe UI" panose="020B0502040204020203" pitchFamily="34" charset="0"/>
              </a:rPr>
              <a:t>. (</a:t>
            </a:r>
            <a:r>
              <a:rPr lang="en-US" altLang="zh-CN" sz="1800" b="1" dirty="0">
                <a:latin typeface="Segoe UI" panose="020B0502040204020203" pitchFamily="34" charset="0"/>
              </a:rPr>
              <a:t>2019</a:t>
            </a:r>
            <a:r>
              <a:rPr lang="en-US" altLang="zh-CN" sz="1800" b="0" dirty="0">
                <a:latin typeface="Segoe UI" panose="020B0502040204020203" pitchFamily="34" charset="0"/>
              </a:rPr>
              <a:t>). Metagenomic analysis of colorectal cancer datasets identifies cross-cohort microbial diagnostic signatures and a link with choline degradation. </a:t>
            </a:r>
            <a:r>
              <a:rPr lang="en-US" altLang="zh-CN" sz="1800" b="1" i="1" dirty="0">
                <a:latin typeface="Segoe UI" panose="020B0502040204020203" pitchFamily="34" charset="0"/>
              </a:rPr>
              <a:t>Nature Medicine</a:t>
            </a:r>
            <a:r>
              <a:rPr lang="en-US" altLang="zh-CN" sz="1800" b="0" i="0" dirty="0">
                <a:latin typeface="Segoe UI" panose="020B0502040204020203" pitchFamily="34" charset="0"/>
              </a:rPr>
              <a:t> 25, 667-678, </a:t>
            </a:r>
            <a:r>
              <a:rPr lang="en-US" altLang="zh-CN" sz="1800" b="0" i="0" dirty="0" err="1">
                <a:latin typeface="Segoe UI" panose="020B0502040204020203" pitchFamily="34" charset="0"/>
              </a:rPr>
              <a:t>doi</a:t>
            </a:r>
            <a:r>
              <a:rPr lang="en-US" altLang="zh-CN" sz="1800" b="0" i="0" dirty="0">
                <a:latin typeface="Segoe UI" panose="020B0502040204020203" pitchFamily="34" charset="0"/>
              </a:rPr>
              <a:t>: </a:t>
            </a:r>
            <a:r>
              <a:rPr lang="en-US" altLang="zh-CN" sz="1800" b="0" i="0" dirty="0">
                <a:latin typeface="Segoe UI" panose="020B0502040204020203" pitchFamily="34" charset="0"/>
                <a:hlinkClick r:id="rId4"/>
              </a:rPr>
              <a:t>https://doi.org/10.1038/s41591-019-0405-7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458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3918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培养组主要是平板、液体</a:t>
            </a:r>
            <a:r>
              <a:rPr lang="en-US" altLang="zh-CN"/>
              <a:t>96</a:t>
            </a:r>
            <a:r>
              <a:rPr lang="zh-CN" altLang="en-US"/>
              <a:t>孔板培养，</a:t>
            </a:r>
            <a:r>
              <a:rPr lang="en-US" altLang="zh-CN"/>
              <a:t>+</a:t>
            </a:r>
            <a:r>
              <a:rPr lang="zh-CN" altLang="en-US"/>
              <a:t>测序鉴定；</a:t>
            </a:r>
            <a:r>
              <a:rPr lang="en-US" altLang="zh-CN"/>
              <a:t>DNA</a:t>
            </a:r>
            <a:r>
              <a:rPr lang="zh-CN" altLang="en-US"/>
              <a:t>、</a:t>
            </a:r>
            <a:r>
              <a:rPr lang="en-US" altLang="zh-CN"/>
              <a:t>RNA</a:t>
            </a:r>
            <a:r>
              <a:rPr lang="zh-CN" altLang="en-US"/>
              <a:t>层面二代测序；质谱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702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分析还是不够的，实验方法是分析数据的基础。目前的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主编和编委团队已经邀请了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家单位的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多个团队参加，确定了近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篇稿件，其中完成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。详见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https://kdocs.cn/l/cL8RRqHIL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或点击阅读原文。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47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降级至人类可读的数据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280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截止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日，</a:t>
            </a:r>
            <a:r>
              <a:rPr lang="en-US" altLang="zh-CN" dirty="0"/>
              <a:t>QIIME 17569</a:t>
            </a:r>
            <a:r>
              <a:rPr lang="zh-CN" altLang="en-US" dirty="0"/>
              <a:t>次；</a:t>
            </a:r>
            <a:r>
              <a:rPr lang="en-US" altLang="zh-CN" dirty="0"/>
              <a:t>Usearch 107880</a:t>
            </a:r>
            <a:r>
              <a:rPr lang="zh-CN" altLang="en-US" dirty="0"/>
              <a:t>次；</a:t>
            </a:r>
            <a:r>
              <a:rPr lang="en-US" altLang="zh-CN" dirty="0"/>
              <a:t>mothur 11889</a:t>
            </a:r>
            <a:r>
              <a:rPr lang="zh-CN" altLang="en-US" dirty="0"/>
              <a:t>次，</a:t>
            </a:r>
            <a:r>
              <a:rPr lang="en-US" altLang="zh-CN" dirty="0"/>
              <a:t>mothur</a:t>
            </a:r>
            <a:r>
              <a:rPr lang="zh-CN" altLang="en-US" dirty="0"/>
              <a:t>由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密西根大学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(University of Michigan)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Patrick Schloss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领衔的团队开发的，其团队还开发有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DOTUR(2005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年定义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和计算物种丰富度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SONS(OTUs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丰度比较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软件。详见前提提到我发表的中文综述。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数据库也各有特色，详见综述，在后面的课程中每个都会用到，物尽其用。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截止</a:t>
            </a:r>
            <a:r>
              <a:rPr lang="en-US" altLang="zh-CN" dirty="0"/>
              <a:t>171218</a:t>
            </a:r>
            <a:r>
              <a:rPr lang="zh-CN" altLang="en-US" dirty="0"/>
              <a:t>日，</a:t>
            </a:r>
            <a:r>
              <a:rPr lang="en-US" altLang="zh-CN" dirty="0"/>
              <a:t>QIIME 9297</a:t>
            </a:r>
            <a:r>
              <a:rPr lang="zh-CN" altLang="en-US" dirty="0"/>
              <a:t>次；</a:t>
            </a:r>
            <a:r>
              <a:rPr lang="en-US" altLang="zh-CN" dirty="0" err="1"/>
              <a:t>Usearch</a:t>
            </a:r>
            <a:r>
              <a:rPr lang="en-US" altLang="zh-CN" dirty="0"/>
              <a:t> 5981</a:t>
            </a:r>
            <a:r>
              <a:rPr lang="zh-CN" altLang="en-US" dirty="0"/>
              <a:t>次；</a:t>
            </a:r>
            <a:r>
              <a:rPr lang="en-US" altLang="zh-CN" dirty="0" err="1"/>
              <a:t>mothur</a:t>
            </a:r>
            <a:r>
              <a:rPr lang="en-US" altLang="zh-CN" dirty="0"/>
              <a:t> 7869</a:t>
            </a:r>
            <a:r>
              <a:rPr lang="zh-CN" altLang="en-US" dirty="0"/>
              <a:t>次，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密西根大学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(University of Michigan)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Patrick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领衔的团队开发的，其团队还开发有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DOTUR(2005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年定义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和计算物种丰富度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SONS(OTUs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丰度比较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56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2018</a:t>
            </a:r>
            <a:r>
              <a:rPr lang="zh-CN" altLang="en-US" dirty="0"/>
              <a:t>年由</a:t>
            </a:r>
            <a:r>
              <a:rPr lang="en-US" altLang="zh-CN" dirty="0"/>
              <a:t>QIIME2</a:t>
            </a:r>
            <a:r>
              <a:rPr lang="zh-CN" altLang="en-US" dirty="0"/>
              <a:t>全面接档，由</a:t>
            </a:r>
            <a:r>
              <a:rPr lang="en-US" altLang="zh-CN" dirty="0"/>
              <a:t>Python3</a:t>
            </a:r>
            <a:r>
              <a:rPr lang="zh-CN" altLang="en-US" dirty="0"/>
              <a:t>编写。不是升级版，而是全新的分析流程，由</a:t>
            </a:r>
            <a:r>
              <a:rPr lang="en-US" altLang="zh-CN" dirty="0"/>
              <a:t>1</a:t>
            </a:r>
            <a:r>
              <a:rPr lang="zh-CN" altLang="en-US" dirty="0"/>
              <a:t>的作者继续开发。格式标准化，新手体验差，适合团队强制标准化分析。引用</a:t>
            </a:r>
            <a:r>
              <a:rPr lang="en-US" altLang="zh-CN" dirty="0"/>
              <a:t>1000</a:t>
            </a:r>
            <a:r>
              <a:rPr lang="zh-CN" altLang="en-US" dirty="0"/>
              <a:t>多次。有些复杂文库解析，还要用</a:t>
            </a:r>
            <a:r>
              <a:rPr lang="en-US" altLang="zh-CN" dirty="0"/>
              <a:t>QIIME</a:t>
            </a:r>
            <a:r>
              <a:rPr lang="zh-CN" altLang="en-US" dirty="0"/>
              <a:t>中的脚本。我们提供了全面的官方教程。自己编写的简明教程，也在审稿中，近期上线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276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是因为动物植物的生活环境中都充满了微生物，无论是从单细胞藻类到大型真菌、昆虫、植物、动物乃至人类的表面和内部，都充满了大量的微生物，总结一句话，脱离了微生物的生物学研究是不完整</a:t>
            </a:r>
            <a:r>
              <a:rPr lang="zh-CN" altLang="en-US"/>
              <a:t>的。换成旧的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6171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扩增子只是入门技术，功能説不清。将来宏基因组会成为主流。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83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大块分析。第三块分为基因层面，基因组层面</a:t>
            </a:r>
            <a:r>
              <a:rPr lang="en-US" altLang="zh-CN" dirty="0"/>
              <a:t>-</a:t>
            </a:r>
            <a:r>
              <a:rPr lang="zh-CN" altLang="en-US" dirty="0"/>
              <a:t>细菌基因组，物种分类、进化、生物合成基因簇分析。</a:t>
            </a:r>
            <a:endParaRPr lang="en-US" altLang="zh-CN" dirty="0"/>
          </a:p>
          <a:p>
            <a:r>
              <a:rPr lang="zh-CN" altLang="en-US" dirty="0"/>
              <a:t>分析存在两大难得：软件依赖关系多难安装，数据库大难下载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6777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NCBI</a:t>
            </a:r>
            <a:r>
              <a:rPr lang="zh-CN" altLang="en-US" dirty="0"/>
              <a:t>下载数据要收费，国内正在建立备用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22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宏基因组平台发起，提供资源和更新，微生物所提供服务器和网站运维。促进国内同行使用，与本培训配套的数据库均可以此下载。很多数据库难下载，如保存在</a:t>
            </a:r>
            <a:r>
              <a:rPr lang="en-US" altLang="zh-CN" dirty="0"/>
              <a:t>google, </a:t>
            </a:r>
            <a:r>
              <a:rPr lang="en-US" altLang="zh-CN" dirty="0" err="1"/>
              <a:t>dropbox</a:t>
            </a:r>
            <a:r>
              <a:rPr lang="zh-CN" altLang="en-US" dirty="0"/>
              <a:t>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9773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6756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第二步，是对核心结果进行分析和可视化，直接满足规律挖掘和发表文章的要求。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6021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18</a:t>
            </a:r>
            <a:r>
              <a:rPr lang="zh-CN" altLang="en-US" dirty="0"/>
              <a:t>年建立的网站，</a:t>
            </a:r>
            <a:r>
              <a:rPr lang="en-US" altLang="zh-CN" dirty="0"/>
              <a:t>2</a:t>
            </a:r>
            <a:r>
              <a:rPr lang="zh-CN" altLang="en-US" dirty="0"/>
              <a:t>年被引</a:t>
            </a:r>
            <a:r>
              <a:rPr lang="en-US" altLang="zh-CN" dirty="0"/>
              <a:t>91</a:t>
            </a:r>
            <a:r>
              <a:rPr lang="zh-CN" altLang="en-US" dirty="0"/>
              <a:t>次。目前文章还没写，</a:t>
            </a:r>
            <a:r>
              <a:rPr lang="en-US" altLang="zh-CN" dirty="0"/>
              <a:t>”www.ehbio.com/ImageGP”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9610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提供代码，可本地进一步修改。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651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此软件已经发表</a:t>
            </a:r>
            <a:r>
              <a:rPr lang="en-US" altLang="zh-CN" dirty="0"/>
              <a:t>5</a:t>
            </a:r>
            <a:r>
              <a:rPr lang="zh-CN" altLang="en-US" dirty="0"/>
              <a:t>篇</a:t>
            </a:r>
            <a:r>
              <a:rPr lang="en-US" altLang="zh-CN" dirty="0"/>
              <a:t>NAR</a:t>
            </a:r>
            <a:r>
              <a:rPr lang="zh-CN" altLang="en-US" dirty="0"/>
              <a:t>，引用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196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EMBL</a:t>
            </a:r>
            <a:r>
              <a:rPr lang="zh-CN" altLang="en-US" dirty="0"/>
              <a:t>生信团队德国实验室的负责人，引用</a:t>
            </a:r>
            <a:r>
              <a:rPr lang="en-US" altLang="zh-CN" dirty="0"/>
              <a:t>24</a:t>
            </a:r>
            <a:r>
              <a:rPr lang="zh-CN" altLang="en-US" dirty="0"/>
              <a:t>万余次，是</a:t>
            </a:r>
            <a:r>
              <a:rPr lang="en-US" altLang="zh-CN" dirty="0"/>
              <a:t>EMBL</a:t>
            </a:r>
            <a:r>
              <a:rPr lang="zh-CN" altLang="en-US" dirty="0"/>
              <a:t>第一高引科学家，参与人类基因组，负责人类肠道宏基因组测序，在蛋白功能、互作、进化树方法发表众多高引工具。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798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268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建立本领域专业知识讲解、文章撰写参考、统计分析和可视化方法的百科全书免费网络资源，长期维护，推动本领域的快速和长远发展。与科学出版社合作，</a:t>
            </a:r>
            <a:r>
              <a:rPr lang="en-US" altLang="zh-CN" dirty="0"/>
              <a:t>11</a:t>
            </a:r>
            <a:r>
              <a:rPr lang="zh-CN" altLang="en-US" dirty="0"/>
              <a:t>月份交稿，明年</a:t>
            </a:r>
            <a:r>
              <a:rPr lang="en-US" altLang="zh-CN" dirty="0"/>
              <a:t>6</a:t>
            </a:r>
            <a:r>
              <a:rPr lang="zh-CN" altLang="en-US" dirty="0"/>
              <a:t>月出版。电子版在网上免费查阅。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018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左图为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Microbiome</a:t>
            </a:r>
            <a:r>
              <a:rPr lang="zh-CN" altLang="en-US" dirty="0"/>
              <a:t>的文章图</a:t>
            </a:r>
            <a:r>
              <a:rPr lang="en-US" altLang="zh-CN" dirty="0"/>
              <a:t>1</a:t>
            </a:r>
            <a:r>
              <a:rPr lang="zh-CN" altLang="en-US" dirty="0"/>
              <a:t>，只展示了四组样品的</a:t>
            </a:r>
            <a:r>
              <a:rPr lang="en-US" altLang="zh-CN" dirty="0"/>
              <a:t>Alpha</a:t>
            </a:r>
            <a:r>
              <a:rPr lang="zh-CN" altLang="en-US" dirty="0"/>
              <a:t>多样性</a:t>
            </a:r>
            <a:r>
              <a:rPr lang="en-US" altLang="zh-CN" dirty="0"/>
              <a:t>(</a:t>
            </a:r>
            <a:r>
              <a:rPr lang="zh-CN" altLang="en-US" dirty="0"/>
              <a:t>内容和表达样式单调、位图模糊不可检索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右图为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Nature</a:t>
            </a:r>
            <a:r>
              <a:rPr lang="zh-CN" altLang="en-US" dirty="0"/>
              <a:t>文章的图</a:t>
            </a:r>
            <a:r>
              <a:rPr lang="en-US" altLang="zh-CN" dirty="0"/>
              <a:t>1</a:t>
            </a:r>
            <a:r>
              <a:rPr lang="zh-CN" altLang="en-US" dirty="0"/>
              <a:t>，分别展示了实验材料关系，材料的性质量化，菌群</a:t>
            </a:r>
            <a:r>
              <a:rPr lang="en-US" altLang="zh-CN" dirty="0"/>
              <a:t>Beta</a:t>
            </a:r>
            <a:r>
              <a:rPr lang="zh-CN" altLang="en-US" dirty="0"/>
              <a:t>多样性限制分析，组间距离和显著差异评估</a:t>
            </a:r>
            <a:r>
              <a:rPr lang="en-US" altLang="zh-CN" dirty="0"/>
              <a:t>(</a:t>
            </a:r>
            <a:r>
              <a:rPr lang="zh-CN" altLang="en-US" dirty="0"/>
              <a:t>内容和表达方式丰富，矢量图清晰文字可检索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1244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Microbiome</a:t>
            </a:r>
            <a:r>
              <a:rPr lang="zh-CN" altLang="en-US" dirty="0"/>
              <a:t>主图，仅用</a:t>
            </a:r>
            <a:r>
              <a:rPr lang="en-US" altLang="zh-CN" dirty="0"/>
              <a:t>MEGAN</a:t>
            </a:r>
            <a:r>
              <a:rPr lang="zh-CN" altLang="en-US" dirty="0"/>
              <a:t>绘制了一个物种组成；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Microbiome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：芝麻菜中肠杆菌科主导核心微生物组并贡献抗生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Sciences</a:t>
            </a:r>
            <a:r>
              <a:rPr lang="zh-CN" altLang="en-US" dirty="0"/>
              <a:t>，用</a:t>
            </a:r>
            <a:r>
              <a:rPr lang="en-US" altLang="zh-CN" dirty="0" err="1"/>
              <a:t>PCoA</a:t>
            </a:r>
            <a:r>
              <a:rPr lang="en-US" altLang="zh-CN" dirty="0"/>
              <a:t>+</a:t>
            </a:r>
            <a:r>
              <a:rPr lang="zh-CN" altLang="en-US" dirty="0"/>
              <a:t>箱线图</a:t>
            </a:r>
            <a:r>
              <a:rPr lang="en-US" altLang="zh-CN" dirty="0"/>
              <a:t>+</a:t>
            </a:r>
            <a:r>
              <a:rPr lang="zh-CN" altLang="en-US" dirty="0"/>
              <a:t>拟合曲线，桑基图</a:t>
            </a:r>
            <a:r>
              <a:rPr lang="en-US" altLang="zh-CN" dirty="0"/>
              <a:t>+</a:t>
            </a:r>
            <a:r>
              <a:rPr lang="zh-CN" altLang="en-US" dirty="0"/>
              <a:t>流图，热图。多角度展现研究对象周期的变化 规则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1408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一定要丰富，有冲击力，易懂。</a:t>
            </a:r>
            <a:r>
              <a:rPr lang="en-US" altLang="zh-CN" dirty="0"/>
              <a:t>Data hammer the editor and reviewers. </a:t>
            </a:r>
            <a:r>
              <a:rPr lang="zh-CN" altLang="en-US" dirty="0"/>
              <a:t>让别人看到结果，就感动你的努力，你的良苦用心，同时感觉如沐春风，自感自愧不如。你説这样是什么效果，让他觉得收了你的文章是，捡到大便宜了。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062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可以转换</a:t>
            </a:r>
            <a:r>
              <a:rPr lang="en-US" altLang="zh-CN" dirty="0"/>
              <a:t>CMYK</a:t>
            </a:r>
            <a:r>
              <a:rPr lang="zh-CN" altLang="en-US" dirty="0"/>
              <a:t>，颜色明显失真</a:t>
            </a:r>
            <a:r>
              <a:rPr lang="en-US" altLang="zh-CN" dirty="0"/>
              <a:t>(</a:t>
            </a:r>
            <a:r>
              <a:rPr lang="zh-CN" altLang="en-US" dirty="0"/>
              <a:t>电子显示效果优于油墨混合效果</a:t>
            </a:r>
            <a:r>
              <a:rPr lang="en-US" altLang="zh-CN" dirty="0"/>
              <a:t>)</a:t>
            </a:r>
            <a:r>
              <a:rPr lang="zh-CN" altLang="en-US" dirty="0"/>
              <a:t>，但反向无法还原色采用，失真明显；全版，</a:t>
            </a:r>
            <a:r>
              <a:rPr lang="en-US" altLang="zh-CN" dirty="0"/>
              <a:t>8</a:t>
            </a:r>
            <a:r>
              <a:rPr lang="zh-CN" altLang="en-US" dirty="0"/>
              <a:t>号字。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8839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今年</a:t>
            </a:r>
            <a:r>
              <a:rPr lang="en-US" altLang="zh-CN" dirty="0"/>
              <a:t>5</a:t>
            </a:r>
            <a:r>
              <a:rPr lang="zh-CN" altLang="en-US" dirty="0"/>
              <a:t>月份，存储的数据量已达</a:t>
            </a:r>
            <a:r>
              <a:rPr lang="en-US" altLang="zh-CN" dirty="0"/>
              <a:t>2000TB</a:t>
            </a:r>
            <a:r>
              <a:rPr lang="zh-CN" altLang="en-US" dirty="0"/>
              <a:t>，主流</a:t>
            </a:r>
            <a:r>
              <a:rPr lang="en-US" altLang="zh-CN" dirty="0"/>
              <a:t>CNS</a:t>
            </a:r>
            <a:r>
              <a:rPr lang="zh-CN" altLang="en-US" dirty="0"/>
              <a:t>杂志都支持，这篇</a:t>
            </a:r>
            <a:r>
              <a:rPr lang="en-US" altLang="zh-CN" dirty="0"/>
              <a:t>Science</a:t>
            </a:r>
            <a:r>
              <a:rPr lang="zh-CN" altLang="en-US" dirty="0"/>
              <a:t>就是我负责分析的项目。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7345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附图</a:t>
            </a:r>
            <a:r>
              <a:rPr lang="en-US" altLang="zh-CN" dirty="0"/>
              <a:t>64</a:t>
            </a:r>
            <a:r>
              <a:rPr lang="zh-CN" altLang="en-US" dirty="0"/>
              <a:t>张，附表</a:t>
            </a:r>
            <a:r>
              <a:rPr lang="en-US" altLang="zh-CN" dirty="0"/>
              <a:t>65</a:t>
            </a:r>
            <a:r>
              <a:rPr lang="zh-CN" altLang="en-US" dirty="0"/>
              <a:t>个。每个图</a:t>
            </a:r>
            <a:r>
              <a:rPr lang="en-US" altLang="zh-CN" dirty="0"/>
              <a:t>4-8</a:t>
            </a:r>
            <a:r>
              <a:rPr lang="zh-CN" altLang="en-US" dirty="0"/>
              <a:t>个子图拼个合成，右边这些我花了很多心里做的图，只能做附图。附件图表的描述超过</a:t>
            </a:r>
            <a:r>
              <a:rPr lang="en-US" altLang="zh-CN" dirty="0"/>
              <a:t>2</a:t>
            </a:r>
            <a:r>
              <a:rPr lang="zh-CN" altLang="en-US" dirty="0"/>
              <a:t>万单词，翻译成中文有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万字，够一个博士论文了。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5348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0072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2015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Cited by 642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Cited by 63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PeerJ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100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Uritskiy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Gherman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V., Jocelyne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DiRuggiero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James Taylor. "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MetaWRAP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—a flexible pipeline for genome-resolved metagenomic data analysis."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Microbiome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6, no. 1 (2018): 158.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Sieber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Christian MK, Alexander J. Probst, Allison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Sharrar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Brian C. Thomas, Matthias Hess, Susannah G.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Tringe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Jillian F. Banfield. "Recovery of genomes from metagenomes via a dereplication, aggregation and scoring strategy."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microbiology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3, no. 7 (2018): 836.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Matthew R. Olm, Christopher T. Brown, Brandon Brooks &amp; Jillian F. Banfield.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dRep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 tool for fast and accurate genomic comparisons that enables improved genome recovery from metagenomes through de-replication. 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ISME J.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11, 2864, doi:10.1038/ismej.2017.126 (</a:t>
            </a:r>
            <a:r>
              <a:rPr lang="en-US" altLang="zh-CN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2017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557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433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latin typeface="Segoe UI" panose="020B0502040204020203" pitchFamily="34" charset="0"/>
              </a:rPr>
              <a:t>Olm, M. R., Brown, C. T., Brooks, B. &amp; Banfield, J. F. </a:t>
            </a:r>
            <a:r>
              <a:rPr lang="en-US" altLang="zh-CN" sz="1800" dirty="0" err="1">
                <a:latin typeface="Segoe UI" panose="020B0502040204020203" pitchFamily="34" charset="0"/>
              </a:rPr>
              <a:t>dRep</a:t>
            </a:r>
            <a:r>
              <a:rPr lang="en-US" altLang="zh-CN" sz="1800" dirty="0">
                <a:latin typeface="Segoe UI" panose="020B0502040204020203" pitchFamily="34" charset="0"/>
              </a:rPr>
              <a:t>: a tool for fast and accurate genomic comparisons that enables improved genome recovery from metagenomes through de-replication. </a:t>
            </a:r>
            <a:r>
              <a:rPr lang="en-US" altLang="zh-CN" sz="1800" i="1" dirty="0">
                <a:latin typeface="Segoe UI" panose="020B0502040204020203" pitchFamily="34" charset="0"/>
              </a:rPr>
              <a:t>The </a:t>
            </a:r>
            <a:r>
              <a:rPr lang="en-US" altLang="zh-CN" sz="1800" i="1" dirty="0" err="1">
                <a:latin typeface="Segoe UI" panose="020B0502040204020203" pitchFamily="34" charset="0"/>
              </a:rPr>
              <a:t>Isme</a:t>
            </a:r>
            <a:r>
              <a:rPr lang="en-US" altLang="zh-CN" sz="1800" i="1" dirty="0">
                <a:latin typeface="Segoe UI" panose="020B0502040204020203" pitchFamily="34" charset="0"/>
              </a:rPr>
              <a:t> Journal</a:t>
            </a:r>
            <a:r>
              <a:rPr lang="en-US" altLang="zh-CN" sz="1800" i="0" dirty="0">
                <a:latin typeface="Segoe UI" panose="020B0502040204020203" pitchFamily="34" charset="0"/>
              </a:rPr>
              <a:t> </a:t>
            </a:r>
            <a:r>
              <a:rPr lang="en-US" altLang="zh-CN" sz="1800" b="1" i="0" dirty="0">
                <a:latin typeface="Segoe UI" panose="020B0502040204020203" pitchFamily="34" charset="0"/>
              </a:rPr>
              <a:t>11</a:t>
            </a:r>
            <a:r>
              <a:rPr lang="en-US" altLang="zh-CN" sz="1800" b="0" i="0" dirty="0">
                <a:latin typeface="Segoe UI" panose="020B0502040204020203" pitchFamily="34" charset="0"/>
              </a:rPr>
              <a:t>, 2864, doi:10.1038/ismej.2017.126 (2017).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6341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生信、宏基因组、生物地理、信息可视化。参与过</a:t>
            </a:r>
            <a:r>
              <a:rPr lang="en-US" altLang="zh-CN" dirty="0"/>
              <a:t>mothur</a:t>
            </a:r>
            <a:r>
              <a:rPr lang="zh-CN" altLang="en-US" dirty="0"/>
              <a:t>，第一个扩增子流程。代表软件还有</a:t>
            </a:r>
            <a:r>
              <a:rPr lang="en-US" altLang="zh-CN" dirty="0" err="1"/>
              <a:t>CheckM</a:t>
            </a:r>
            <a:r>
              <a:rPr lang="zh-CN" altLang="en-US" dirty="0"/>
              <a:t>，</a:t>
            </a:r>
            <a:r>
              <a:rPr lang="en-US" altLang="zh-CN" dirty="0"/>
              <a:t>STAMP</a:t>
            </a:r>
            <a:r>
              <a:rPr lang="zh-CN" altLang="en-US" dirty="0"/>
              <a:t>，目前主要维护</a:t>
            </a:r>
            <a:r>
              <a:rPr lang="en-US" altLang="zh-CN" dirty="0"/>
              <a:t>GTDB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805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Nature</a:t>
            </a:r>
            <a:r>
              <a:rPr lang="zh-CN" altLang="en-US" dirty="0"/>
              <a:t>生物技术，一半为宏基因组的封面，不是叫</a:t>
            </a:r>
            <a:r>
              <a:rPr lang="en-US" altLang="zh-CN" dirty="0"/>
              <a:t>Nature CRISPR</a:t>
            </a:r>
            <a:r>
              <a:rPr lang="zh-CN" altLang="en-US" dirty="0"/>
              <a:t>，而应该叫</a:t>
            </a:r>
            <a:r>
              <a:rPr lang="en-US" altLang="zh-CN" dirty="0"/>
              <a:t>Nature Metagenome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7077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导读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OPERA-MS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采用重复感知聚类和精确的支架方法结合，实现二、三代序列的混合宏基因组组装；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基于模拟和真实宏基因组样本评估，获得目前最高质量的宏基因组，比长读长更高的碱基准确度，比短读长更高的连续性和比混合组装更少的错误，可获得低丰度物种的高质量基因组；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软件还可实现同一物种内菌株水平组装，获得稀有物种的高质量参考基因组；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结合纳米孔读长，实现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个完整质粒或噬菌体序列组装，为研究肠道抗生素抗性组精细研究提供可能。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二代测序通量高、准确度高，但读长短；三代测序读长长，但错误率高、成本高。将这两者的优势结合，目前在宏基因组领域还没有得到广泛应用，存在很多技术难题没有解决。近日，来自新加坡基因组所的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Niranjan Nagarajan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课题组发布了一款二、三代测序混合组装软件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OPERA-MS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，组装结果不仅碱基准确率高，而且短读长数据拼接长度提升了一个数量级。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OPERA-MS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整合了宏基因组聚类和精确支架算法，基于虚拟肠道微生物组和人工群落数据测序，研究者仅用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9×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长读长覆盖深度组装出了接近目前最完整的宏基因组，也组装出低丰度（＜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）物种的高质量基因组。值得一提的是，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OPERA-MS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还可在亚种水平上获得基因组结果。将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Nanopore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测序应用于抗生素治疗病人的肠道宏基因组研究，发现长读长组装质量较短读长提升了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倍。这一重镑成果于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日发表于世界顶级期刊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Biotechnology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8164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474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欢迎投稿，包括成果宣传、文献解读、实验和分析方法、招生招聘。南京本领域科研人员关注人数达</a:t>
            </a:r>
            <a:r>
              <a:rPr lang="en-US" altLang="zh-CN" dirty="0"/>
              <a:t>3450</a:t>
            </a:r>
            <a:r>
              <a:rPr lang="zh-CN" altLang="en-US" dirty="0"/>
              <a:t>，位列全国第</a:t>
            </a:r>
            <a:r>
              <a:rPr lang="en-US" altLang="zh-CN" dirty="0"/>
              <a:t>5</a:t>
            </a:r>
            <a:r>
              <a:rPr lang="zh-CN" altLang="en-US" dirty="0"/>
              <a:t>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767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谢谢各位老师和同学，感谢我们课题组的所有老师及同学。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4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Segoe UI" panose="020B0502040204020203" pitchFamily="34" charset="0"/>
              </a:rPr>
              <a:t>Gabriele Berg, Daria Rybakova, Doreen Fischer, Tomislav </a:t>
            </a:r>
            <a:r>
              <a:rPr lang="en-US" altLang="zh-CN" sz="1200" dirty="0" err="1">
                <a:latin typeface="Segoe UI" panose="020B0502040204020203" pitchFamily="34" charset="0"/>
              </a:rPr>
              <a:t>Cernava</a:t>
            </a:r>
            <a:r>
              <a:rPr lang="en-US" altLang="zh-CN" sz="1200" dirty="0">
                <a:latin typeface="Segoe UI" panose="020B0502040204020203" pitchFamily="34" charset="0"/>
              </a:rPr>
              <a:t>, Marie-Christine </a:t>
            </a:r>
            <a:r>
              <a:rPr lang="en-US" altLang="zh-CN" sz="1200" dirty="0" err="1">
                <a:latin typeface="Segoe UI" panose="020B0502040204020203" pitchFamily="34" charset="0"/>
              </a:rPr>
              <a:t>Champomier</a:t>
            </a:r>
            <a:r>
              <a:rPr lang="en-US" altLang="zh-CN" sz="1200" dirty="0">
                <a:latin typeface="Segoe UI" panose="020B0502040204020203" pitchFamily="34" charset="0"/>
              </a:rPr>
              <a:t> </a:t>
            </a:r>
            <a:r>
              <a:rPr lang="en-US" altLang="zh-CN" sz="1200" dirty="0" err="1">
                <a:latin typeface="Segoe UI" panose="020B0502040204020203" pitchFamily="34" charset="0"/>
              </a:rPr>
              <a:t>Vergès</a:t>
            </a:r>
            <a:r>
              <a:rPr lang="en-US" altLang="zh-CN" sz="1200" dirty="0">
                <a:latin typeface="Segoe UI" panose="020B0502040204020203" pitchFamily="34" charset="0"/>
              </a:rPr>
              <a:t>, Trevor Charles, </a:t>
            </a:r>
            <a:r>
              <a:rPr lang="en-US" altLang="zh-CN" sz="1200" dirty="0" err="1">
                <a:latin typeface="Segoe UI" panose="020B0502040204020203" pitchFamily="34" charset="0"/>
              </a:rPr>
              <a:t>Xiaoyulong</a:t>
            </a:r>
            <a:r>
              <a:rPr lang="en-US" altLang="zh-CN" sz="1200" dirty="0">
                <a:latin typeface="Segoe UI" panose="020B0502040204020203" pitchFamily="34" charset="0"/>
              </a:rPr>
              <a:t> Chen, Luca </a:t>
            </a:r>
            <a:r>
              <a:rPr lang="en-US" altLang="zh-CN" sz="1200" dirty="0" err="1">
                <a:latin typeface="Segoe UI" panose="020B0502040204020203" pitchFamily="34" charset="0"/>
              </a:rPr>
              <a:t>Cocolin</a:t>
            </a:r>
            <a:r>
              <a:rPr lang="en-US" altLang="zh-CN" sz="1200" dirty="0">
                <a:latin typeface="Segoe UI" panose="020B0502040204020203" pitchFamily="34" charset="0"/>
              </a:rPr>
              <a:t>, Kellye Eversole, </a:t>
            </a:r>
            <a:r>
              <a:rPr lang="en-US" altLang="zh-CN" sz="1200" dirty="0" err="1">
                <a:latin typeface="Segoe UI" panose="020B0502040204020203" pitchFamily="34" charset="0"/>
              </a:rPr>
              <a:t>Gema</a:t>
            </a:r>
            <a:r>
              <a:rPr lang="en-US" altLang="zh-CN" sz="1200" dirty="0">
                <a:latin typeface="Segoe UI" panose="020B0502040204020203" pitchFamily="34" charset="0"/>
              </a:rPr>
              <a:t> Herrero Corral, Maria </a:t>
            </a:r>
            <a:r>
              <a:rPr lang="en-US" altLang="zh-CN" sz="1200" dirty="0" err="1">
                <a:latin typeface="Segoe UI" panose="020B0502040204020203" pitchFamily="34" charset="0"/>
              </a:rPr>
              <a:t>Kazou</a:t>
            </a:r>
            <a:r>
              <a:rPr lang="en-US" altLang="zh-CN" sz="1200" dirty="0">
                <a:latin typeface="Segoe UI" panose="020B0502040204020203" pitchFamily="34" charset="0"/>
              </a:rPr>
              <a:t>, Linda Kinkel, </a:t>
            </a:r>
            <a:r>
              <a:rPr lang="en-US" altLang="zh-CN" sz="1200" dirty="0" err="1">
                <a:latin typeface="Segoe UI" panose="020B0502040204020203" pitchFamily="34" charset="0"/>
              </a:rPr>
              <a:t>Lene</a:t>
            </a:r>
            <a:r>
              <a:rPr lang="en-US" altLang="zh-CN" sz="1200" dirty="0">
                <a:latin typeface="Segoe UI" panose="020B0502040204020203" pitchFamily="34" charset="0"/>
              </a:rPr>
              <a:t> Lange, Nelson Lima, Alexander Loy, James A. Macklin, Emmanuelle </a:t>
            </a:r>
            <a:r>
              <a:rPr lang="en-US" altLang="zh-CN" sz="1200" dirty="0" err="1">
                <a:latin typeface="Segoe UI" panose="020B0502040204020203" pitchFamily="34" charset="0"/>
              </a:rPr>
              <a:t>Maguin</a:t>
            </a:r>
            <a:r>
              <a:rPr lang="en-US" altLang="zh-CN" sz="1200" dirty="0">
                <a:latin typeface="Segoe UI" panose="020B0502040204020203" pitchFamily="34" charset="0"/>
              </a:rPr>
              <a:t>, Tim Mauchline, Ryan McClure, Birgit </a:t>
            </a:r>
            <a:r>
              <a:rPr lang="en-US" altLang="zh-CN" sz="1200" dirty="0" err="1">
                <a:latin typeface="Segoe UI" panose="020B0502040204020203" pitchFamily="34" charset="0"/>
              </a:rPr>
              <a:t>Mitter</a:t>
            </a:r>
            <a:r>
              <a:rPr lang="en-US" altLang="zh-CN" sz="1200" dirty="0">
                <a:latin typeface="Segoe UI" panose="020B0502040204020203" pitchFamily="34" charset="0"/>
              </a:rPr>
              <a:t>, Matthew Ryan, Inga </a:t>
            </a:r>
            <a:r>
              <a:rPr lang="en-US" altLang="zh-CN" sz="1200" dirty="0" err="1">
                <a:latin typeface="Segoe UI" panose="020B0502040204020203" pitchFamily="34" charset="0"/>
              </a:rPr>
              <a:t>Sarand</a:t>
            </a:r>
            <a:r>
              <a:rPr lang="en-US" altLang="zh-CN" sz="1200" dirty="0">
                <a:latin typeface="Segoe UI" panose="020B0502040204020203" pitchFamily="34" charset="0"/>
              </a:rPr>
              <a:t>, </a:t>
            </a:r>
            <a:r>
              <a:rPr lang="en-US" altLang="zh-CN" sz="1200" dirty="0" err="1">
                <a:latin typeface="Segoe UI" panose="020B0502040204020203" pitchFamily="34" charset="0"/>
              </a:rPr>
              <a:t>Hauke</a:t>
            </a:r>
            <a:r>
              <a:rPr lang="en-US" altLang="zh-CN" sz="1200" dirty="0">
                <a:latin typeface="Segoe UI" panose="020B0502040204020203" pitchFamily="34" charset="0"/>
              </a:rPr>
              <a:t> Smidt, Bettina </a:t>
            </a:r>
            <a:r>
              <a:rPr lang="en-US" altLang="zh-CN" sz="1200" dirty="0" err="1">
                <a:latin typeface="Segoe UI" panose="020B0502040204020203" pitchFamily="34" charset="0"/>
              </a:rPr>
              <a:t>Schelkle</a:t>
            </a:r>
            <a:r>
              <a:rPr lang="en-US" altLang="zh-CN" sz="1200" dirty="0">
                <a:latin typeface="Segoe UI" panose="020B0502040204020203" pitchFamily="34" charset="0"/>
              </a:rPr>
              <a:t>, Hugo </a:t>
            </a:r>
            <a:r>
              <a:rPr lang="en-US" altLang="zh-CN" sz="1200" dirty="0" err="1">
                <a:latin typeface="Segoe UI" panose="020B0502040204020203" pitchFamily="34" charset="0"/>
              </a:rPr>
              <a:t>Roume</a:t>
            </a:r>
            <a:r>
              <a:rPr lang="en-US" altLang="zh-CN" sz="1200" dirty="0">
                <a:latin typeface="Segoe UI" panose="020B0502040204020203" pitchFamily="34" charset="0"/>
              </a:rPr>
              <a:t>, G. </a:t>
            </a:r>
            <a:r>
              <a:rPr lang="en-US" altLang="zh-CN" sz="1200" dirty="0" err="1">
                <a:latin typeface="Segoe UI" panose="020B0502040204020203" pitchFamily="34" charset="0"/>
              </a:rPr>
              <a:t>Seghal</a:t>
            </a:r>
            <a:r>
              <a:rPr lang="en-US" altLang="zh-CN" sz="1200" dirty="0">
                <a:latin typeface="Segoe UI" panose="020B0502040204020203" pitchFamily="34" charset="0"/>
              </a:rPr>
              <a:t> Kiran, Joseph Selvin, Rafael Soares Correa de Souza, Leo van </a:t>
            </a:r>
            <a:r>
              <a:rPr lang="en-US" altLang="zh-CN" sz="1200" dirty="0" err="1">
                <a:latin typeface="Segoe UI" panose="020B0502040204020203" pitchFamily="34" charset="0"/>
              </a:rPr>
              <a:t>Overbeek</a:t>
            </a:r>
            <a:r>
              <a:rPr lang="en-US" altLang="zh-CN" sz="1200" dirty="0">
                <a:latin typeface="Segoe UI" panose="020B0502040204020203" pitchFamily="34" charset="0"/>
              </a:rPr>
              <a:t>, </a:t>
            </a:r>
            <a:r>
              <a:rPr lang="en-US" altLang="zh-CN" sz="1200" dirty="0" err="1">
                <a:latin typeface="Segoe UI" panose="020B0502040204020203" pitchFamily="34" charset="0"/>
              </a:rPr>
              <a:t>Brajesh</a:t>
            </a:r>
            <a:r>
              <a:rPr lang="en-US" altLang="zh-CN" sz="1200" dirty="0">
                <a:latin typeface="Segoe UI" panose="020B0502040204020203" pitchFamily="34" charset="0"/>
              </a:rPr>
              <a:t> K. Singh, Michael Wagner, Aaron Walsh, Angela </a:t>
            </a:r>
            <a:r>
              <a:rPr lang="en-US" altLang="zh-CN" sz="1200" dirty="0" err="1">
                <a:latin typeface="Segoe UI" panose="020B0502040204020203" pitchFamily="34" charset="0"/>
              </a:rPr>
              <a:t>Sessitsch</a:t>
            </a:r>
            <a:r>
              <a:rPr lang="en-US" altLang="zh-CN" sz="1200" dirty="0">
                <a:latin typeface="Segoe UI" panose="020B0502040204020203" pitchFamily="34" charset="0"/>
              </a:rPr>
              <a:t> &amp; Michael </a:t>
            </a:r>
            <a:r>
              <a:rPr lang="en-US" altLang="zh-CN" sz="1200" dirty="0" err="1">
                <a:latin typeface="Segoe UI" panose="020B0502040204020203" pitchFamily="34" charset="0"/>
              </a:rPr>
              <a:t>Schloter</a:t>
            </a:r>
            <a:r>
              <a:rPr lang="en-US" altLang="zh-CN" sz="1200" dirty="0">
                <a:latin typeface="Segoe UI" panose="020B0502040204020203" pitchFamily="34" charset="0"/>
              </a:rPr>
              <a:t>. (</a:t>
            </a:r>
            <a:r>
              <a:rPr lang="en-US" altLang="zh-CN" sz="1200" b="1" dirty="0">
                <a:latin typeface="Segoe UI" panose="020B0502040204020203" pitchFamily="34" charset="0"/>
              </a:rPr>
              <a:t>2020</a:t>
            </a:r>
            <a:r>
              <a:rPr lang="en-US" altLang="zh-CN" sz="1200" b="0" dirty="0">
                <a:latin typeface="Segoe UI" panose="020B0502040204020203" pitchFamily="34" charset="0"/>
              </a:rPr>
              <a:t>). Microbiome definition re-visited: old concepts and new challenges. </a:t>
            </a:r>
            <a:r>
              <a:rPr lang="en-US" altLang="zh-CN" sz="1200" b="1" i="1" dirty="0">
                <a:latin typeface="Segoe UI" panose="020B0502040204020203" pitchFamily="34" charset="0"/>
              </a:rPr>
              <a:t>Microbiome</a:t>
            </a:r>
            <a:r>
              <a:rPr lang="en-US" altLang="zh-CN" sz="1200" b="0" i="0" dirty="0">
                <a:latin typeface="Segoe UI" panose="020B0502040204020203" pitchFamily="34" charset="0"/>
              </a:rPr>
              <a:t> 8, 103, </a:t>
            </a:r>
            <a:r>
              <a:rPr lang="en-US" altLang="zh-CN" sz="1200" b="0" i="0" dirty="0" err="1">
                <a:latin typeface="Segoe UI" panose="020B0502040204020203" pitchFamily="34" charset="0"/>
              </a:rPr>
              <a:t>doi</a:t>
            </a:r>
            <a:r>
              <a:rPr lang="en-US" altLang="zh-CN" sz="1200" b="0" i="0" dirty="0">
                <a:latin typeface="Segoe UI" panose="020B0502040204020203" pitchFamily="34" charset="0"/>
              </a:rPr>
              <a:t>: </a:t>
            </a:r>
            <a:r>
              <a:rPr lang="en-US" altLang="zh-CN" sz="1200" b="0" i="0" dirty="0">
                <a:latin typeface="Segoe UI" panose="020B0502040204020203" pitchFamily="34" charset="0"/>
                <a:hlinkClick r:id="rId3"/>
              </a:rPr>
              <a:t>https://doi.org/10.1186/s40168-020-00875-0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60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培养组学，如</a:t>
            </a:r>
            <a:r>
              <a:rPr lang="en-US" altLang="zh-CN" dirty="0"/>
              <a:t> </a:t>
            </a:r>
            <a:r>
              <a:rPr lang="zh-CN" altLang="en-US" dirty="0"/>
              <a:t>法国马赛的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Didier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Raoult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团队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dirty="0"/>
              <a:t>美国华盛大学</a:t>
            </a:r>
            <a:r>
              <a:rPr lang="en-US" altLang="zh-CN" dirty="0"/>
              <a:t>(</a:t>
            </a:r>
            <a:r>
              <a:rPr lang="zh-CN" altLang="en-US" dirty="0"/>
              <a:t>密苏里圣路易斯</a:t>
            </a:r>
            <a:r>
              <a:rPr lang="en-US" altLang="zh-CN" dirty="0"/>
              <a:t>)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Jeffrey I. Gordon</a:t>
            </a:r>
            <a:r>
              <a:rPr lang="en-US" altLang="zh-CN" dirty="0"/>
              <a:t>,</a:t>
            </a:r>
            <a:r>
              <a:rPr lang="en-US" altLang="zh-CN" baseline="0" dirty="0"/>
              <a:t> </a:t>
            </a:r>
            <a:r>
              <a:rPr lang="zh-CN" altLang="en-US" baseline="0" dirty="0"/>
              <a:t>国内军科院的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杨瑞馥团队。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宏基因组热点，表观遗传也是热点，两者结合会有无限的宝藏。纽约西奈山医学院的房刚老师做这方面，两个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，我师兄骆观证在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6mA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的研究也发表过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细菌特有的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6mA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可区分株，质粒的来源。这面方陈老师有经验，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m6A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的研究曾经发表在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分干细胞杂志封面，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73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组学的出现，是随着测序技术发展起来的。</a:t>
            </a:r>
            <a:r>
              <a:rPr lang="en-CA" altLang="zh-CN" dirty="0">
                <a:solidFill>
                  <a:srgbClr val="7030A0"/>
                </a:solidFill>
                <a:cs typeface="+mn-ea"/>
                <a:sym typeface="+mn-lt"/>
              </a:rPr>
              <a:t>Margaret </a:t>
            </a:r>
            <a:r>
              <a:rPr lang="en-CA" altLang="zh-CN" dirty="0" err="1">
                <a:solidFill>
                  <a:srgbClr val="7030A0"/>
                </a:solidFill>
                <a:cs typeface="+mn-ea"/>
                <a:sym typeface="+mn-lt"/>
              </a:rPr>
              <a:t>Dayhoff</a:t>
            </a:r>
            <a:r>
              <a:rPr lang="en-CA" altLang="zh-CN" sz="1200" b="0" i="0" kern="1200" dirty="0">
                <a:solidFill>
                  <a:srgbClr val="7030A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生于菲利宾，生信学家，创立了数据库和查询标准，创立了氨基酸字母缩写。极大的降低了数据存储量。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弗雷德里克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桑格（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1918-2013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），是一位英国生物化学家，曾经在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年两度获得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诺贝尔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化学奖，是第四位两度获得诺贝尔奖，以及唯一获得两次化学奖的人。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Staden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最早的序列分析工具箱。至今仍可用。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38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38"/>
          <p:cNvSpPr>
            <a:spLocks noChangeArrowheads="1"/>
          </p:cNvSpPr>
          <p:nvPr userDrawn="1"/>
        </p:nvSpPr>
        <p:spPr bwMode="gray">
          <a:xfrm>
            <a:off x="684213" y="333375"/>
            <a:ext cx="59055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6" name="Rectangle 39"/>
          <p:cNvSpPr>
            <a:spLocks noChangeArrowheads="1"/>
          </p:cNvSpPr>
          <p:nvPr userDrawn="1"/>
        </p:nvSpPr>
        <p:spPr bwMode="ltGray">
          <a:xfrm>
            <a:off x="0" y="4437063"/>
            <a:ext cx="121920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7" name="Oval 40"/>
          <p:cNvSpPr>
            <a:spLocks noChangeArrowheads="1"/>
          </p:cNvSpPr>
          <p:nvPr userDrawn="1"/>
        </p:nvSpPr>
        <p:spPr bwMode="gray">
          <a:xfrm>
            <a:off x="971550" y="1628775"/>
            <a:ext cx="3529013" cy="36718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8" name="Oval 42"/>
          <p:cNvSpPr>
            <a:spLocks noChangeArrowheads="1"/>
          </p:cNvSpPr>
          <p:nvPr userDrawn="1"/>
        </p:nvSpPr>
        <p:spPr bwMode="gray">
          <a:xfrm>
            <a:off x="1258888" y="260350"/>
            <a:ext cx="935037" cy="93662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9" name="Oval 43"/>
          <p:cNvSpPr>
            <a:spLocks noChangeArrowheads="1"/>
          </p:cNvSpPr>
          <p:nvPr userDrawn="1"/>
        </p:nvSpPr>
        <p:spPr bwMode="gray">
          <a:xfrm>
            <a:off x="4211638" y="2636838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81000" y="6400800"/>
            <a:ext cx="2133600" cy="244475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fld id="{CCC8BFB5-C877-4EC6-84A8-339222DB6EA3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3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267200" y="1219200"/>
            <a:ext cx="7658100" cy="175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8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/>
              <a:t>标题</a:t>
            </a:r>
            <a:br>
              <a:rPr lang="en-US" altLang="zh-CN" noProof="0" dirty="0"/>
            </a:br>
            <a:r>
              <a:rPr lang="en-US" altLang="zh-CN" noProof="0" dirty="0"/>
              <a:t>Title</a:t>
            </a:r>
            <a:endParaRPr lang="zh-CN" altLang="en-US" noProof="0" dirty="0"/>
          </a:p>
        </p:txBody>
      </p:sp>
      <p:sp>
        <p:nvSpPr>
          <p:cNvPr id="32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38637" y="4639469"/>
            <a:ext cx="7658100" cy="1359694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noProof="0" dirty="0"/>
              <a:t>Yong-Xin Liu (</a:t>
            </a:r>
            <a:r>
              <a:rPr lang="zh-CN" altLang="en-US" noProof="0" dirty="0"/>
              <a:t>刘永鑫</a:t>
            </a:r>
            <a:r>
              <a:rPr lang="en-US" altLang="zh-CN" noProof="0" dirty="0"/>
              <a:t>)</a:t>
            </a:r>
          </a:p>
          <a:p>
            <a:pPr lvl="0"/>
            <a:r>
              <a:rPr lang="en-US" altLang="zh-CN" noProof="0" dirty="0"/>
              <a:t>Bai Lab</a:t>
            </a:r>
          </a:p>
          <a:p>
            <a:pPr lvl="0"/>
            <a:fld id="{E3A33AA5-31DB-4359-95DE-743B60EF7B4E}" type="datetime2">
              <a:rPr lang="en-US" altLang="zh-CN" noProof="0" smtClean="0"/>
              <a:t>Tuesday, January 24, 2017</a:t>
            </a:fld>
            <a:endParaRPr lang="zh-CN" altLang="en-US" noProof="0" dirty="0"/>
          </a:p>
        </p:txBody>
      </p:sp>
      <p:sp>
        <p:nvSpPr>
          <p:cNvPr id="33" name="Oval 49"/>
          <p:cNvSpPr>
            <a:spLocks noChangeArrowheads="1"/>
          </p:cNvSpPr>
          <p:nvPr userDrawn="1"/>
        </p:nvSpPr>
        <p:spPr bwMode="gray">
          <a:xfrm>
            <a:off x="993775" y="1651000"/>
            <a:ext cx="3490913" cy="362902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4" name="Oval 50"/>
          <p:cNvSpPr>
            <a:spLocks noChangeArrowheads="1"/>
          </p:cNvSpPr>
          <p:nvPr userDrawn="1"/>
        </p:nvSpPr>
        <p:spPr bwMode="gray">
          <a:xfrm>
            <a:off x="1276350" y="277813"/>
            <a:ext cx="900113" cy="90011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5" name="Oval 44"/>
          <p:cNvSpPr>
            <a:spLocks noChangeArrowheads="1"/>
          </p:cNvSpPr>
          <p:nvPr userDrawn="1"/>
        </p:nvSpPr>
        <p:spPr bwMode="gray">
          <a:xfrm>
            <a:off x="3856038" y="3500438"/>
            <a:ext cx="1582737" cy="1582737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6" name="Oval 51"/>
          <p:cNvSpPr>
            <a:spLocks noChangeArrowheads="1"/>
          </p:cNvSpPr>
          <p:nvPr userDrawn="1"/>
        </p:nvSpPr>
        <p:spPr bwMode="gray">
          <a:xfrm>
            <a:off x="3881438" y="3521075"/>
            <a:ext cx="1533525" cy="154305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7" name="Oval 41"/>
          <p:cNvSpPr>
            <a:spLocks noChangeArrowheads="1"/>
          </p:cNvSpPr>
          <p:nvPr userDrawn="1"/>
        </p:nvSpPr>
        <p:spPr bwMode="gray">
          <a:xfrm>
            <a:off x="323850" y="1268413"/>
            <a:ext cx="1438275" cy="1511300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8" name="Oval 52"/>
          <p:cNvSpPr>
            <a:spLocks noChangeArrowheads="1"/>
          </p:cNvSpPr>
          <p:nvPr userDrawn="1"/>
        </p:nvSpPr>
        <p:spPr bwMode="gray">
          <a:xfrm>
            <a:off x="330200" y="1287463"/>
            <a:ext cx="1419225" cy="146208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pic>
        <p:nvPicPr>
          <p:cNvPr id="39" name="Picture 11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9899"/>
            <a:ext cx="4978640" cy="69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09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4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6"/>
          <p:cNvSpPr>
            <a:spLocks noChangeArrowheads="1"/>
          </p:cNvSpPr>
          <p:nvPr userDrawn="1"/>
        </p:nvSpPr>
        <p:spPr bwMode="gray">
          <a:xfrm>
            <a:off x="-1" y="549275"/>
            <a:ext cx="12192001" cy="86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1389310" y="6323733"/>
            <a:ext cx="536359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9C60500-E164-45A2-8EA2-8D6CF0F89E2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Oval 107"/>
          <p:cNvSpPr>
            <a:spLocks noChangeArrowheads="1"/>
          </p:cNvSpPr>
          <p:nvPr userDrawn="1"/>
        </p:nvSpPr>
        <p:spPr bwMode="gray">
          <a:xfrm>
            <a:off x="1005043" y="36546"/>
            <a:ext cx="1153583" cy="11895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5" name="Oval 108"/>
          <p:cNvSpPr>
            <a:spLocks noChangeArrowheads="1"/>
          </p:cNvSpPr>
          <p:nvPr userDrawn="1"/>
        </p:nvSpPr>
        <p:spPr bwMode="gray">
          <a:xfrm>
            <a:off x="11021901" y="28577"/>
            <a:ext cx="1054100" cy="11070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6" name="Oval 111"/>
          <p:cNvSpPr>
            <a:spLocks noChangeArrowheads="1"/>
          </p:cNvSpPr>
          <p:nvPr userDrawn="1"/>
        </p:nvSpPr>
        <p:spPr bwMode="gray">
          <a:xfrm>
            <a:off x="1022505" y="54008"/>
            <a:ext cx="1104900" cy="1143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7" name="Oval 109"/>
          <p:cNvSpPr>
            <a:spLocks noChangeArrowheads="1"/>
          </p:cNvSpPr>
          <p:nvPr userDrawn="1"/>
        </p:nvSpPr>
        <p:spPr bwMode="gray">
          <a:xfrm>
            <a:off x="68418" y="311183"/>
            <a:ext cx="1536701" cy="163195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8" name="Oval 112"/>
          <p:cNvSpPr>
            <a:spLocks noChangeArrowheads="1"/>
          </p:cNvSpPr>
          <p:nvPr userDrawn="1"/>
        </p:nvSpPr>
        <p:spPr bwMode="gray">
          <a:xfrm>
            <a:off x="11040951" y="46038"/>
            <a:ext cx="1009650" cy="1060451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6176546"/>
            <a:ext cx="686753" cy="6595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9" y="6176547"/>
            <a:ext cx="721605" cy="625260"/>
          </a:xfrm>
          <a:prstGeom prst="rect">
            <a:avLst/>
          </a:prstGeom>
        </p:spPr>
      </p:pic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951735"/>
            <a:ext cx="10515600" cy="422522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提纲 </a:t>
            </a:r>
            <a:r>
              <a:rPr lang="en-US" altLang="zh-CN" dirty="0"/>
              <a:t>list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 hasCustomPrompt="1"/>
          </p:nvPr>
        </p:nvSpPr>
        <p:spPr>
          <a:xfrm>
            <a:off x="1795780" y="442875"/>
            <a:ext cx="9593530" cy="10648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节标题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83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8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6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5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8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0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7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239000" y="63696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38600" y="63607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98FDF-2095-4C29-A65F-6B2621EE99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p.weixin.qq.com/s/j9HolFL4bqbjcLHrp4OJAA" TargetMode="External"/><Relationship Id="rId4" Type="http://schemas.openxmlformats.org/officeDocument/2006/relationships/hyperlink" Target="https://mp.weixin.qq.com/s/3F1azR5udsEYFPpQTwrXO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yhoff.cc/MODBiography.html" TargetMode="External"/><Relationship Id="rId4" Type="http://schemas.openxmlformats.org/officeDocument/2006/relationships/hyperlink" Target="http://pacelab.colorado.ed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.weixin.qq.com/s/3F1azR5udsEYFPpQTwrXO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mp.weixin.qq.com/s/8-JMa3a14LHoHkirgDQAU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tiff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-_FHxF1XUBNF4qMV1HLPkg" TargetMode="External"/><Relationship Id="rId5" Type="http://schemas.openxmlformats.org/officeDocument/2006/relationships/hyperlink" Target="https://mp.weixin.qq.com/s/3XFmRe4l2uZrHZexx0Ou-g" TargetMode="External"/><Relationship Id="rId4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Relationship Id="rId9" Type="http://schemas.openxmlformats.org/officeDocument/2006/relationships/image" Target="../media/image6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.weixin.qq.com/s/13f9sEPY4pEE2dimbTjPv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arbonx.com/" TargetMode="External"/><Relationship Id="rId3" Type="http://schemas.openxmlformats.org/officeDocument/2006/relationships/hyperlink" Target="http://microbiota.cn/" TargetMode="External"/><Relationship Id="rId7" Type="http://schemas.openxmlformats.org/officeDocument/2006/relationships/image" Target="../media/image6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ovogene.com/" TargetMode="Externa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QOEYnMUXq9T7VZUPB-gra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mp.weixin.qq.com/s/TNCos80soqLAbhxHptRUh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mp.weixin.qq.com/s/TNCos80soqLAbhxHptRUhA" TargetMode="External"/><Relationship Id="rId3" Type="http://schemas.openxmlformats.org/officeDocument/2006/relationships/image" Target="../media/image70.png"/><Relationship Id="rId7" Type="http://schemas.openxmlformats.org/officeDocument/2006/relationships/hyperlink" Target="https://mp.weixin.qq.com/s/KY9IdA3DXBtBDhgC29NK8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p.weixin.qq.com/s/CcDuohwezquBRhBW3FvMSg" TargetMode="Externa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7" Type="http://schemas.openxmlformats.org/officeDocument/2006/relationships/hyperlink" Target="https://scholar.google.co.jp/scholar?cites=12713059256806437696&amp;as_sdt=2005&amp;sciodt=0,5&amp;hl=e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o.jp/scholar?cites=3906579505597549682&amp;as_sdt=2005&amp;sciodt=0,5&amp;hl=en" TargetMode="External"/><Relationship Id="rId5" Type="http://schemas.openxmlformats.org/officeDocument/2006/relationships/image" Target="../media/image75.jpg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18" Type="http://schemas.openxmlformats.org/officeDocument/2006/relationships/image" Target="../media/image27.jpeg"/><Relationship Id="rId3" Type="http://schemas.openxmlformats.org/officeDocument/2006/relationships/image" Target="../media/image12.gif"/><Relationship Id="rId21" Type="http://schemas.openxmlformats.org/officeDocument/2006/relationships/image" Target="../media/image30.gif"/><Relationship Id="rId7" Type="http://schemas.openxmlformats.org/officeDocument/2006/relationships/image" Target="../media/image16.jp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jpeg"/><Relationship Id="rId20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23" Type="http://schemas.openxmlformats.org/officeDocument/2006/relationships/image" Target="../media/image32.jpeg"/><Relationship Id="rId10" Type="http://schemas.openxmlformats.org/officeDocument/2006/relationships/image" Target="../media/image19.jpeg"/><Relationship Id="rId19" Type="http://schemas.openxmlformats.org/officeDocument/2006/relationships/image" Target="../media/image28.gif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jpeg"/><Relationship Id="rId22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arthmicrobiome.org/" TargetMode="External"/><Relationship Id="rId5" Type="http://schemas.openxmlformats.org/officeDocument/2006/relationships/hyperlink" Target="https://www.baidu.com/link?url=NMudXu_q1B6urQaG86TwhNl2n5nem4RYYnVRFtjYPJXtduJLjs442Vqrf-M6ebgu0OV8tRaI25vPQaPhOE13OK&amp;wd=&amp;eqid=dd83643e0001ffa4000000035aab818c" TargetMode="External"/><Relationship Id="rId4" Type="http://schemas.openxmlformats.org/officeDocument/2006/relationships/image" Target="../media/image7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HOlZF2lrHV_B6yLN3pRY_Q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p.weixin.qq.com/s/CcDuohwezquBRhBW3FvMSg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p.weixin.qq.com/s/CcDuohwezquBRhBW3FvMSg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hyperlink" Target="http://mp.weixin.qq.com/s/K3t7BpJ3LZvi4RNf69cJeA" TargetMode="External"/><Relationship Id="rId4" Type="http://schemas.openxmlformats.org/officeDocument/2006/relationships/hyperlink" Target="https://mp.weixin.qq.com/s/reWhGeCmireuk1Z2Ny2N8g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pZO20VGl3Tf_OtFIbZ-zWw" TargetMode="External"/><Relationship Id="rId3" Type="http://schemas.openxmlformats.org/officeDocument/2006/relationships/image" Target="../media/image99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nm0716-697" TargetMode="External"/><Relationship Id="rId5" Type="http://schemas.openxmlformats.org/officeDocument/2006/relationships/hyperlink" Target="https://doi.org/https:/doi.org/10.1016/j.cell.2016.10.027" TargetMode="External"/><Relationship Id="rId4" Type="http://schemas.openxmlformats.org/officeDocument/2006/relationships/image" Target="../media/image10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gif"/><Relationship Id="rId11" Type="http://schemas.openxmlformats.org/officeDocument/2006/relationships/hyperlink" Target="https://mp.weixin.qq.com/s/xHe1FHLm3n0Vkxz0nNbXvQ" TargetMode="External"/><Relationship Id="rId5" Type="http://schemas.openxmlformats.org/officeDocument/2006/relationships/image" Target="../media/image107.jpeg"/><Relationship Id="rId10" Type="http://schemas.openxmlformats.org/officeDocument/2006/relationships/image" Target="../media/image112.jpeg"/><Relationship Id="rId4" Type="http://schemas.openxmlformats.org/officeDocument/2006/relationships/image" Target="../media/image106.png"/><Relationship Id="rId9" Type="http://schemas.openxmlformats.org/officeDocument/2006/relationships/image" Target="../media/image11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mp.weixin.qq.com/s/xHe1FHLm3n0Vkxz0nNbXvQ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ubWoIOvw7wlJoXQNR1lYGA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docs.cn/l/cL8RRqHIL" TargetMode="External"/><Relationship Id="rId5" Type="http://schemas.openxmlformats.org/officeDocument/2006/relationships/hyperlink" Target="https://bio-protocol.org/bio101/Special_Issue_info.aspx?siid=48" TargetMode="External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xHe1FHLm3n0Vkxz0nNbXvQ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hyperlink" Target="http://mp.weixin.qq.com/s/oJDfShs7gXCkOzYfa_winQ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hyperlink" Target="https://mp.weixin.qq.com/s/5kGVPJLv35muVOxtMHOcbg" TargetMode="External"/><Relationship Id="rId5" Type="http://schemas.openxmlformats.org/officeDocument/2006/relationships/image" Target="../media/image128.png"/><Relationship Id="rId10" Type="http://schemas.openxmlformats.org/officeDocument/2006/relationships/hyperlink" Target="http://mp.weixin.qq.com/s/DL7e6ihq6QppyW-87COiBg" TargetMode="External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hyperlink" Target="https://github.com/YongxinLiu/QIIME2ChineseManual" TargetMode="External"/><Relationship Id="rId4" Type="http://schemas.openxmlformats.org/officeDocument/2006/relationships/hyperlink" Target="https://mp.weixin.qq.com/s/-_FHxF1XUBNF4qMV1HLPk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-_FHxF1XUBNF4qMV1HLPkg" TargetMode="External"/><Relationship Id="rId2" Type="http://schemas.openxmlformats.org/officeDocument/2006/relationships/hyperlink" Target="https://github.com/YongxinLiu/MicrobiomeProtocol/tree/master/e2.QIIME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ongxinLiu/QIIME2ChineseManua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ngxinLiu/MicrobiomeProtocol/tree/master/e3.EasyAmplicon" TargetMode="External"/><Relationship Id="rId2" Type="http://schemas.openxmlformats.org/officeDocument/2006/relationships/hyperlink" Target="https://github.com/YongxinLiu/EasyAmplicon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xHe1FHLm3n0Vkxz0nNbXvQ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hyperlink" Target="https://doi.org/10.1007/s13238-020-00724-8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97/CM9.0000000000000871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mp.weixin.qq.com/s/hbCyBDvWAMyMDqztbdaN5Q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SzJswztVB9rHVh3Ak7jpfA" TargetMode="External"/><Relationship Id="rId2" Type="http://schemas.openxmlformats.org/officeDocument/2006/relationships/hyperlink" Target="https://bioconda.github.io/conda-recipe_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38/s41592-018-0046-7" TargetMode="External"/><Relationship Id="rId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mdc.cn/" TargetMode="External"/><Relationship Id="rId4" Type="http://schemas.openxmlformats.org/officeDocument/2006/relationships/hyperlink" Target="https://mp.weixin.qq.com/s/I2wDoYceZJCPVUr7sO3sAA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mdc.cn/datadownload" TargetMode="External"/><Relationship Id="rId4" Type="http://schemas.openxmlformats.org/officeDocument/2006/relationships/hyperlink" Target="https://mp.weixin.qq.com/s/I2wDoYceZJCPVUr7sO3sAA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github.com/YongxinLiu/EasyMetagen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238-020-00724-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biota/amplicon" TargetMode="External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hyperlink" Target="http://www.ehbio.com/ImageGP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hbio.com/Cloud_Platform/fron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http://ehbio.com/test/ven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itol.embl.de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om/scholar?hl=en&amp;as_sdt=0%2C5&amp;q=%22iTOL%22&amp;btnG=" TargetMode="External"/><Relationship Id="rId5" Type="http://schemas.openxmlformats.org/officeDocument/2006/relationships/hyperlink" Target="https://scholar.google.com/citations?hl=en&amp;user=M6Etr6oAAAAJ" TargetMode="External"/><Relationship Id="rId4" Type="http://schemas.openxmlformats.org/officeDocument/2006/relationships/image" Target="../media/image1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Uw6PRf8_hPiJwZydXhI37Q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.weixin.qq.com/s/xOtF_MzBShPC1niYul5KLw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zaHjZLZCRcRgOXDgGT-mXg" TargetMode="External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hyperlink" Target="https://mp.weixin.qq.com/s/cbeLDj4Q-Zsu7jjyn1iffQ" TargetMode="External"/><Relationship Id="rId4" Type="http://schemas.openxmlformats.org/officeDocument/2006/relationships/hyperlink" Target="https://mp.weixin.qq.com/s/jduceryuQJgxUMnH2-bHPQ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XNPcmvrPqDr6WML3Me8ycw" TargetMode="External"/><Relationship Id="rId5" Type="http://schemas.openxmlformats.org/officeDocument/2006/relationships/image" Target="../media/image168.png"/><Relationship Id="rId4" Type="http://schemas.openxmlformats.org/officeDocument/2006/relationships/hyperlink" Target="http://mp.weixin.qq.com/s/Zod4Ca1tk3y5lIdI6RCiQQ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3F1azR5udsEYFPpQTwrXOw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p.weixin.qq.com/s/kBbWD6ircc4UHE-ma-6a1Q" TargetMode="External"/><Relationship Id="rId4" Type="http://schemas.openxmlformats.org/officeDocument/2006/relationships/hyperlink" Target="http://mp.weixin.qq.com/s/Vsm6BJgqsSvxEenIBrGVLw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c86hjwxaw3AtEyEHx3YniQ" TargetMode="External"/><Relationship Id="rId5" Type="http://schemas.openxmlformats.org/officeDocument/2006/relationships/image" Target="../media/image170.png"/><Relationship Id="rId4" Type="http://schemas.openxmlformats.org/officeDocument/2006/relationships/hyperlink" Target="http://mp.weixin.qq.com/s/kD-x7K4hI5KMgGXikyLt0Q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s7Q1_MeodqJ0hjwDumeiXQ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s7Q1_MeodqJ0hjwDumeiXQ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gsa.big.ac.cn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hyperlink" Target="https://science.sciencemag.org/content/364/6440/eaau6389" TargetMode="External"/><Relationship Id="rId4" Type="http://schemas.openxmlformats.org/officeDocument/2006/relationships/image" Target="../media/image1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ngxinLiu/Zhang2019NBT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BHCs2Y97jXL-2kInlu49UA" TargetMode="External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hbCyBDvWAMyMDqztbdaN5Q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Ecn4DOrhfUhz1HynbgQtnw" TargetMode="External"/><Relationship Id="rId3" Type="http://schemas.openxmlformats.org/officeDocument/2006/relationships/image" Target="../media/image184.png"/><Relationship Id="rId7" Type="http://schemas.openxmlformats.org/officeDocument/2006/relationships/hyperlink" Target="https://mp.weixin.qq.com/s/WrbKYybTCKab3AUcSzUWqg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_bqIPb_N3uFW9ppZeNtdKg" TargetMode="External"/><Relationship Id="rId5" Type="http://schemas.openxmlformats.org/officeDocument/2006/relationships/hyperlink" Target="https://mp.weixin.qq.com/s/VuHTWmkE7ELN7xA_jvSvgg" TargetMode="External"/><Relationship Id="rId4" Type="http://schemas.openxmlformats.org/officeDocument/2006/relationships/image" Target="../media/image185.png"/><Relationship Id="rId9" Type="http://schemas.openxmlformats.org/officeDocument/2006/relationships/image" Target="../media/image1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53fFaR5ID3DgD8_FvLuRUQ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ia1uKxx9P88UgQZyflopHg" TargetMode="Externa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hyperlink" Target="https://gtdb.ecogenomic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.weixin.qq.com/s/gCSfRtjkgyaSIZCbKLYWsQ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hyperlink" Target="https://mp.weixin.qq.com/s/gCSfRtjkgyaSIZCbKLYWsQ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A87iE7wAAAAJ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I2wDoYceZJCPVUr7sO3sAA" TargetMode="External"/><Relationship Id="rId2" Type="http://schemas.openxmlformats.org/officeDocument/2006/relationships/hyperlink" Target="https://mp.weixin.qq.com/s/gCSfRtjkgyaSIZCbKLYWsQ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hyperlink" Target="https://mp.weixin.qq.com/s/5HvUaXS1knTIRhIi4F0i6w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hyperlink" Target="https://mp.weixin.qq.com/s/c28oeLfx-YhLoImlVBVbXg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hyperlink" Target="https://mp.weixin.qq.com/s/s7Q1_MeodqJ0hjwDumeiXQ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.weixin.qq.com/s/yN3MGU9nb7mZPi-pzcF9dg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lRu9dbgY0n7_xQK18q2FBg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41WS-uc9TUy2cIJdlKlJLg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hyperlink" Target="http://mp.weixin.qq.com/s/j9HolFL4bqbjcLHrp4OJAA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00576" y="1122363"/>
            <a:ext cx="7177088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宏基因组数据分析的</a:t>
            </a:r>
            <a:br>
              <a:rPr lang="en-US" altLang="zh-CN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机遇与挑战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600576" y="4587876"/>
            <a:ext cx="7177088" cy="16557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lvl="0" indent="0" algn="ctr">
              <a:buNone/>
            </a:pP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刘永鑫 </a:t>
            </a:r>
            <a:endParaRPr lang="en-US" altLang="zh-CN" noProof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中国科学院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宏基因组公众号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8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677E40-0948-4ACC-A0C9-AE2C1BB29A5A}"/>
              </a:ext>
            </a:extLst>
          </p:cNvPr>
          <p:cNvSpPr/>
          <p:nvPr/>
        </p:nvSpPr>
        <p:spPr>
          <a:xfrm>
            <a:off x="6230249" y="3402588"/>
            <a:ext cx="4171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中国农业大学国家农业绿色发展研究院</a:t>
            </a:r>
          </a:p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           微生物专题报告（十五）</a:t>
            </a:r>
          </a:p>
        </p:txBody>
      </p:sp>
    </p:spTree>
    <p:extLst>
      <p:ext uri="{BB962C8B-B14F-4D97-AF65-F5344CB8AC3E}">
        <p14:creationId xmlns:p14="http://schemas.microsoft.com/office/powerpoint/2010/main" val="127855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00307F-4F78-4E4A-8440-309869D74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43" y="1951735"/>
            <a:ext cx="7431157" cy="3766378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8FFF5BD-F4F6-4F97-A38A-43AFBAE1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5BA12-A7CE-43A6-B34B-2D6C2646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3200" b="1" dirty="0">
                <a:latin typeface="+mn-lt"/>
                <a:ea typeface="+mn-ea"/>
                <a:cs typeface="+mn-ea"/>
                <a:sym typeface="+mn-lt"/>
              </a:rPr>
              <a:t>探索微生物与其栖息环境的关系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3200" b="1" dirty="0">
                <a:latin typeface="+mn-lt"/>
                <a:ea typeface="+mn-ea"/>
                <a:cs typeface="+mn-ea"/>
                <a:sym typeface="+mn-lt"/>
              </a:rPr>
              <a:t>包括一系列实验和分析方法：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培养组 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Culturome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扩增子 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Amplicon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宏基因组 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Metagenome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宏转录组 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Metatranscriptome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宏蛋白组 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Metaproteome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宏代谢组 </a:t>
            </a:r>
            <a:r>
              <a:rPr lang="en-US" altLang="zh-CN" sz="2800" b="1" dirty="0" err="1">
                <a:latin typeface="+mn-lt"/>
                <a:ea typeface="+mn-ea"/>
                <a:cs typeface="+mn-ea"/>
                <a:sym typeface="+mn-lt"/>
              </a:rPr>
              <a:t>Metabonome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宏表观组 </a:t>
            </a:r>
            <a:r>
              <a:rPr lang="en-US" altLang="zh-CN" sz="2800" b="1" dirty="0" err="1">
                <a:latin typeface="+mn-lt"/>
                <a:ea typeface="+mn-ea"/>
                <a:cs typeface="+mn-ea"/>
                <a:sym typeface="+mn-lt"/>
              </a:rPr>
              <a:t>Metaepigenome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1A37D56-4299-47D6-80AA-2001A74A3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广义的宏基因组学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DDE100D-C64E-42DD-A25A-2796BD39BE97}"/>
              </a:ext>
            </a:extLst>
          </p:cNvPr>
          <p:cNvSpPr txBox="1">
            <a:spLocks/>
          </p:cNvSpPr>
          <p:nvPr/>
        </p:nvSpPr>
        <p:spPr bwMode="auto">
          <a:xfrm>
            <a:off x="4178499" y="6097806"/>
            <a:ext cx="5182973" cy="81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1950" marR="0" indent="-361950" algn="just" defTabSz="685800" rtl="0" eaLnBrk="1" fontAlgn="base" latinLnBrk="0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890D0"/>
              </a:buClr>
              <a:buSzPct val="60000"/>
              <a:buFont typeface="Wingdings" panose="05000000000000000000" pitchFamily="2" charset="2"/>
              <a:buChar char="m"/>
              <a:tabLst/>
              <a:defRPr sz="2800" kern="1200" baseline="0">
                <a:solidFill>
                  <a:schemeClr val="accent1"/>
                </a:solidFill>
                <a:latin typeface="+mn-ea"/>
                <a:ea typeface="仿宋" panose="02010609060101010101" pitchFamily="49" charset="-122"/>
                <a:cs typeface="+mn-cs"/>
              </a:defRPr>
            </a:lvl1pPr>
            <a:lvl2pPr marL="0" marR="0" indent="0" algn="l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>
                <a:srgbClr val="70D4D7"/>
              </a:buClr>
              <a:buSzTx/>
              <a:buFont typeface="Arial" panose="020B0604020202020204" pitchFamily="34" charset="0"/>
              <a:buNone/>
              <a:tabLst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2pPr>
            <a:lvl3pPr marL="857250" marR="0" indent="-171450" algn="l" defTabSz="6858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3pPr>
            <a:lvl4pPr marL="1200150" marR="0" indent="-171450" algn="l" defTabSz="6858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4pPr>
            <a:lvl5pPr marL="1543050" marR="0" indent="-171450" algn="l" defTabSz="6858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b="1" dirty="0">
                <a:latin typeface="+mn-lt"/>
                <a:ea typeface="+mn-ea"/>
                <a:cs typeface="+mn-ea"/>
                <a:sym typeface="+mn-lt"/>
                <a:hlinkClick r:id="rId4"/>
              </a:rPr>
              <a:t>Microbiome</a:t>
            </a:r>
            <a:r>
              <a:rPr lang="zh-CN" altLang="en-US" sz="1200" b="1" dirty="0">
                <a:latin typeface="+mn-lt"/>
                <a:ea typeface="+mn-ea"/>
                <a:cs typeface="+mn-ea"/>
                <a:sym typeface="+mn-lt"/>
                <a:hlinkClick r:id="rId4"/>
              </a:rPr>
              <a:t>：微生物组名词定义</a:t>
            </a:r>
            <a:endParaRPr lang="en-US" altLang="zh-CN" sz="1200" b="1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1200" b="1" dirty="0">
                <a:latin typeface="+mn-lt"/>
                <a:ea typeface="+mn-ea"/>
                <a:cs typeface="+mn-ea"/>
                <a:sym typeface="+mn-lt"/>
                <a:hlinkClick r:id="rId5"/>
              </a:rPr>
              <a:t>NBT: </a:t>
            </a:r>
            <a:r>
              <a:rPr lang="zh-CN" altLang="en-US" sz="1200" b="1" dirty="0">
                <a:latin typeface="+mn-lt"/>
                <a:ea typeface="+mn-ea"/>
                <a:cs typeface="+mn-ea"/>
                <a:sym typeface="+mn-lt"/>
                <a:hlinkClick r:id="rId5"/>
              </a:rPr>
              <a:t>宏表观组</a:t>
            </a:r>
            <a:r>
              <a:rPr lang="en-US" altLang="zh-CN" sz="1200" b="1" dirty="0">
                <a:latin typeface="+mn-lt"/>
                <a:ea typeface="+mn-ea"/>
                <a:cs typeface="+mn-ea"/>
                <a:sym typeface="+mn-lt"/>
                <a:hlinkClick r:id="rId5"/>
              </a:rPr>
              <a:t>—DNA</a:t>
            </a:r>
            <a:r>
              <a:rPr lang="zh-CN" altLang="en-US" sz="1200" b="1" dirty="0">
                <a:latin typeface="+mn-lt"/>
                <a:ea typeface="+mn-ea"/>
                <a:cs typeface="+mn-ea"/>
                <a:sym typeface="+mn-lt"/>
                <a:hlinkClick r:id="rId5"/>
              </a:rPr>
              <a:t>甲基化辅助宏基因组</a:t>
            </a:r>
            <a:r>
              <a:rPr lang="en-US" altLang="zh-CN" sz="1200" b="1" dirty="0">
                <a:latin typeface="+mn-lt"/>
                <a:ea typeface="+mn-ea"/>
                <a:cs typeface="+mn-ea"/>
                <a:sym typeface="+mn-lt"/>
                <a:hlinkClick r:id="rId5"/>
              </a:rPr>
              <a:t>binning</a:t>
            </a:r>
            <a:endParaRPr lang="en-US" altLang="zh-CN" sz="12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547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4BA5EB3-814C-428D-9AC6-B508CD92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B9C3316-D027-4CFA-9F9D-06AE032A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发展史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. 0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基础设施搭建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黑暗中摸索</a:t>
            </a:r>
            <a:endParaRPr lang="zh-CN" alt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071F1CB-8222-4210-900F-568FF693F99C}"/>
              </a:ext>
            </a:extLst>
          </p:cNvPr>
          <p:cNvSpPr/>
          <p:nvPr/>
        </p:nvSpPr>
        <p:spPr>
          <a:xfrm>
            <a:off x="360255" y="3821615"/>
            <a:ext cx="7200000" cy="13906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1970s</a:t>
            </a:r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D708C885-C2EE-42D9-A488-0B25A763CC6A}"/>
              </a:ext>
            </a:extLst>
          </p:cNvPr>
          <p:cNvCxnSpPr/>
          <p:nvPr/>
        </p:nvCxnSpPr>
        <p:spPr>
          <a:xfrm>
            <a:off x="3374918" y="3612065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46F24BBC-F7A0-485F-9B0F-1A1A3EE95A57}"/>
              </a:ext>
            </a:extLst>
          </p:cNvPr>
          <p:cNvCxnSpPr/>
          <p:nvPr/>
        </p:nvCxnSpPr>
        <p:spPr>
          <a:xfrm>
            <a:off x="4054582" y="3612066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2F3C9C16-E61A-4F0C-811A-F6D0A92770FF}"/>
              </a:ext>
            </a:extLst>
          </p:cNvPr>
          <p:cNvCxnSpPr/>
          <p:nvPr/>
        </p:nvCxnSpPr>
        <p:spPr>
          <a:xfrm>
            <a:off x="4662735" y="3612065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C47BA069-8DD1-49B0-843A-330DDE4652FD}"/>
              </a:ext>
            </a:extLst>
          </p:cNvPr>
          <p:cNvSpPr txBox="1"/>
          <p:nvPr/>
        </p:nvSpPr>
        <p:spPr>
          <a:xfrm rot="18900000">
            <a:off x="3615003" y="2531735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1976: </a:t>
            </a:r>
            <a:r>
              <a:rPr lang="en-CA" sz="1600" dirty="0" err="1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Maxam</a:t>
            </a:r>
            <a:r>
              <a:rPr lang="en-CA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-Gilbert 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测序</a:t>
            </a:r>
            <a:endParaRPr lang="en-CA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F88F69B-DE90-4242-9DE7-0502659B4173}"/>
              </a:ext>
            </a:extLst>
          </p:cNvPr>
          <p:cNvSpPr txBox="1"/>
          <p:nvPr/>
        </p:nvSpPr>
        <p:spPr>
          <a:xfrm rot="18900000">
            <a:off x="4378651" y="2421320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C00000"/>
                </a:solidFill>
                <a:cs typeface="+mn-ea"/>
                <a:sym typeface="+mn-lt"/>
              </a:rPr>
              <a:t>1977: </a:t>
            </a:r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双脱氧终止法</a:t>
            </a:r>
            <a:endParaRPr lang="en-US" altLang="zh-CN" sz="1600" b="1" dirty="0">
              <a:solidFill>
                <a:srgbClr val="C00000"/>
              </a:solidFill>
              <a:cs typeface="+mn-ea"/>
              <a:sym typeface="+mn-lt"/>
            </a:endParaRPr>
          </a:p>
          <a:p>
            <a:r>
              <a:rPr lang="en-CA" sz="1600" dirty="0">
                <a:solidFill>
                  <a:srgbClr val="C00000"/>
                </a:solidFill>
                <a:cs typeface="+mn-ea"/>
                <a:sym typeface="+mn-lt"/>
              </a:rPr>
              <a:t>(64,000 citations; </a:t>
            </a:r>
            <a:r>
              <a:rPr lang="zh-CN" altLang="en-US" sz="1600" dirty="0">
                <a:solidFill>
                  <a:srgbClr val="C00000"/>
                </a:solidFill>
                <a:cs typeface="+mn-ea"/>
                <a:sym typeface="+mn-lt"/>
              </a:rPr>
              <a:t>诺奖</a:t>
            </a:r>
            <a:r>
              <a:rPr lang="en-CA" sz="1600" dirty="0">
                <a:solidFill>
                  <a:srgbClr val="C00000"/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0265A1AC-DA89-4C70-9F8D-96B79CCF3EE6}"/>
              </a:ext>
            </a:extLst>
          </p:cNvPr>
          <p:cNvSpPr txBox="1"/>
          <p:nvPr/>
        </p:nvSpPr>
        <p:spPr>
          <a:xfrm rot="18900000">
            <a:off x="2879880" y="2595063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C00000"/>
                </a:solidFill>
                <a:cs typeface="+mn-ea"/>
                <a:sym typeface="+mn-lt"/>
              </a:rPr>
              <a:t>1975: Sanger </a:t>
            </a:r>
            <a:r>
              <a:rPr lang="zh-CN" altLang="en-US" sz="1600" dirty="0">
                <a:solidFill>
                  <a:srgbClr val="C00000"/>
                </a:solidFill>
                <a:cs typeface="+mn-ea"/>
                <a:sym typeface="+mn-lt"/>
              </a:rPr>
              <a:t>双向测序</a:t>
            </a:r>
            <a:endParaRPr lang="en-CA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12" name="Straight Arrow Connector 32">
            <a:extLst>
              <a:ext uri="{FF2B5EF4-FFF2-40B4-BE49-F238E27FC236}">
                <a16:creationId xmlns:a16="http://schemas.microsoft.com/office/drawing/2014/main" id="{AF274F57-ED47-42E2-89E8-2619656F6B95}"/>
              </a:ext>
            </a:extLst>
          </p:cNvPr>
          <p:cNvCxnSpPr/>
          <p:nvPr/>
        </p:nvCxnSpPr>
        <p:spPr>
          <a:xfrm flipH="1">
            <a:off x="360254" y="5323905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3">
            <a:extLst>
              <a:ext uri="{FF2B5EF4-FFF2-40B4-BE49-F238E27FC236}">
                <a16:creationId xmlns:a16="http://schemas.microsoft.com/office/drawing/2014/main" id="{B7EBDBE7-280E-4A5A-AD15-169917F3CDC7}"/>
              </a:ext>
            </a:extLst>
          </p:cNvPr>
          <p:cNvSpPr txBox="1"/>
          <p:nvPr/>
        </p:nvSpPr>
        <p:spPr>
          <a:xfrm>
            <a:off x="360254" y="532390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1960: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脱嘌呤嘧啶追踪测序</a:t>
            </a:r>
            <a:endParaRPr lang="en-CA" sz="18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4" name="Straight Arrow Connector 34">
            <a:extLst>
              <a:ext uri="{FF2B5EF4-FFF2-40B4-BE49-F238E27FC236}">
                <a16:creationId xmlns:a16="http://schemas.microsoft.com/office/drawing/2014/main" id="{BB584DF1-A647-4EA7-BC0C-DA615E127AB8}"/>
              </a:ext>
            </a:extLst>
          </p:cNvPr>
          <p:cNvCxnSpPr/>
          <p:nvPr/>
        </p:nvCxnSpPr>
        <p:spPr>
          <a:xfrm flipH="1">
            <a:off x="360254" y="4950884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5">
            <a:extLst>
              <a:ext uri="{FF2B5EF4-FFF2-40B4-BE49-F238E27FC236}">
                <a16:creationId xmlns:a16="http://schemas.microsoft.com/office/drawing/2014/main" id="{FAD67441-5DF9-46C6-B6A6-D5D6AAA31786}"/>
              </a:ext>
            </a:extLst>
          </p:cNvPr>
          <p:cNvSpPr txBox="1"/>
          <p:nvPr/>
        </p:nvSpPr>
        <p:spPr>
          <a:xfrm>
            <a:off x="360254" y="495088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1955: </a:t>
            </a:r>
            <a:r>
              <a:rPr lang="zh-CN" altLang="en-US" sz="18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胰岛素蛋白测序</a:t>
            </a:r>
            <a:endParaRPr lang="en-CA" sz="18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6" name="Straight Connector 36">
            <a:extLst>
              <a:ext uri="{FF2B5EF4-FFF2-40B4-BE49-F238E27FC236}">
                <a16:creationId xmlns:a16="http://schemas.microsoft.com/office/drawing/2014/main" id="{567E12B6-A391-43BB-8F33-71E8A9EB7090}"/>
              </a:ext>
            </a:extLst>
          </p:cNvPr>
          <p:cNvCxnSpPr/>
          <p:nvPr/>
        </p:nvCxnSpPr>
        <p:spPr>
          <a:xfrm>
            <a:off x="715187" y="3612065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7">
            <a:extLst>
              <a:ext uri="{FF2B5EF4-FFF2-40B4-BE49-F238E27FC236}">
                <a16:creationId xmlns:a16="http://schemas.microsoft.com/office/drawing/2014/main" id="{861048F8-06E9-4703-96FA-BDC7F8D86CD8}"/>
              </a:ext>
            </a:extLst>
          </p:cNvPr>
          <p:cNvSpPr txBox="1"/>
          <p:nvPr/>
        </p:nvSpPr>
        <p:spPr>
          <a:xfrm rot="18900000">
            <a:off x="114217" y="2272094"/>
            <a:ext cx="266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1970: Needleman-</a:t>
            </a:r>
            <a:r>
              <a:rPr lang="en-CA" sz="1600" dirty="0" err="1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Wunsch</a:t>
            </a:r>
            <a:r>
              <a:rPr lang="en-CA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 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全局比对算法</a:t>
            </a:r>
            <a:endParaRPr lang="en-CA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8" name="Straight Connector 39">
            <a:extLst>
              <a:ext uri="{FF2B5EF4-FFF2-40B4-BE49-F238E27FC236}">
                <a16:creationId xmlns:a16="http://schemas.microsoft.com/office/drawing/2014/main" id="{303C7FA9-8E37-4C1C-85C0-47E86C49D9A8}"/>
              </a:ext>
            </a:extLst>
          </p:cNvPr>
          <p:cNvCxnSpPr/>
          <p:nvPr/>
        </p:nvCxnSpPr>
        <p:spPr>
          <a:xfrm flipH="1">
            <a:off x="4662735" y="3612065"/>
            <a:ext cx="790575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1">
            <a:extLst>
              <a:ext uri="{FF2B5EF4-FFF2-40B4-BE49-F238E27FC236}">
                <a16:creationId xmlns:a16="http://schemas.microsoft.com/office/drawing/2014/main" id="{14816A9E-950F-4A6E-88A2-8D306265435C}"/>
              </a:ext>
            </a:extLst>
          </p:cNvPr>
          <p:cNvSpPr txBox="1"/>
          <p:nvPr/>
        </p:nvSpPr>
        <p:spPr>
          <a:xfrm rot="18900000">
            <a:off x="5094378" y="2679509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1977: 16S, 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发现古菌</a:t>
            </a:r>
            <a:endParaRPr lang="en-CA" sz="16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Straight Arrow Connector 42">
            <a:extLst>
              <a:ext uri="{FF2B5EF4-FFF2-40B4-BE49-F238E27FC236}">
                <a16:creationId xmlns:a16="http://schemas.microsoft.com/office/drawing/2014/main" id="{A948F1A4-F980-4C94-9BF4-4555D3EE4A03}"/>
              </a:ext>
            </a:extLst>
          </p:cNvPr>
          <p:cNvCxnSpPr/>
          <p:nvPr/>
        </p:nvCxnSpPr>
        <p:spPr>
          <a:xfrm flipH="1">
            <a:off x="360254" y="5721812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3">
            <a:extLst>
              <a:ext uri="{FF2B5EF4-FFF2-40B4-BE49-F238E27FC236}">
                <a16:creationId xmlns:a16="http://schemas.microsoft.com/office/drawing/2014/main" id="{5BC3C411-CDB7-47A0-A6DB-2C69CE08A76F}"/>
              </a:ext>
            </a:extLst>
          </p:cNvPr>
          <p:cNvSpPr txBox="1"/>
          <p:nvPr/>
        </p:nvSpPr>
        <p:spPr>
          <a:xfrm>
            <a:off x="360254" y="5693237"/>
            <a:ext cx="438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7030A0"/>
                </a:solidFill>
                <a:cs typeface="+mn-ea"/>
                <a:sym typeface="+mn-lt"/>
              </a:rPr>
              <a:t>1965: </a:t>
            </a:r>
            <a:r>
              <a:rPr lang="zh-CN" altLang="en-US" sz="1800" dirty="0">
                <a:solidFill>
                  <a:srgbClr val="7030A0"/>
                </a:solidFill>
                <a:cs typeface="+mn-ea"/>
                <a:sym typeface="+mn-lt"/>
              </a:rPr>
              <a:t>蛋白结构与测序路线</a:t>
            </a:r>
            <a:r>
              <a:rPr lang="en-CA" sz="1800" dirty="0">
                <a:solidFill>
                  <a:srgbClr val="7030A0"/>
                </a:solidFill>
                <a:cs typeface="+mn-ea"/>
                <a:sym typeface="+mn-lt"/>
              </a:rPr>
              <a:t>(Eck, </a:t>
            </a:r>
            <a:r>
              <a:rPr lang="en-CA" sz="1800" dirty="0" err="1">
                <a:solidFill>
                  <a:srgbClr val="7030A0"/>
                </a:solidFill>
                <a:cs typeface="+mn-ea"/>
                <a:sym typeface="+mn-lt"/>
              </a:rPr>
              <a:t>Dayhoff</a:t>
            </a:r>
            <a:r>
              <a:rPr lang="en-CA" sz="1800" dirty="0">
                <a:solidFill>
                  <a:srgbClr val="7030A0"/>
                </a:solidFill>
                <a:cs typeface="+mn-ea"/>
                <a:sym typeface="+mn-lt"/>
              </a:rPr>
              <a:t>)</a:t>
            </a:r>
          </a:p>
        </p:txBody>
      </p:sp>
      <p:pic>
        <p:nvPicPr>
          <p:cNvPr id="22" name="Picture 2" descr="http://upload.wikimedia.org/wikipedia/commons/f/f8/Frederick_Sanger2.jpg">
            <a:extLst>
              <a:ext uri="{FF2B5EF4-FFF2-40B4-BE49-F238E27FC236}">
                <a16:creationId xmlns:a16="http://schemas.microsoft.com/office/drawing/2014/main" id="{1967E538-3D44-483A-963C-2089BF826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7979" y="2368089"/>
            <a:ext cx="1899782" cy="234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upload.wikimedia.org/wikipedia/commons/thumb/d/d5/Margaret_Oakley_Dayhoff_cropped.jpg/220px-Margaret_Oakley_Dayhoff_cropped.jpg">
            <a:extLst>
              <a:ext uri="{FF2B5EF4-FFF2-40B4-BE49-F238E27FC236}">
                <a16:creationId xmlns:a16="http://schemas.microsoft.com/office/drawing/2014/main" id="{FC58B151-7BEF-4E51-A1A6-86441D27F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6138" y="2358356"/>
            <a:ext cx="1920760" cy="231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47">
            <a:extLst>
              <a:ext uri="{FF2B5EF4-FFF2-40B4-BE49-F238E27FC236}">
                <a16:creationId xmlns:a16="http://schemas.microsoft.com/office/drawing/2014/main" id="{64461F36-B437-4D70-8404-ED35DB57A017}"/>
              </a:ext>
            </a:extLst>
          </p:cNvPr>
          <p:cNvSpPr txBox="1"/>
          <p:nvPr/>
        </p:nvSpPr>
        <p:spPr>
          <a:xfrm>
            <a:off x="10043938" y="4787858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C00000"/>
                </a:solidFill>
                <a:cs typeface="+mn-ea"/>
                <a:sym typeface="+mn-lt"/>
              </a:rPr>
              <a:t>Frederick Sanger</a:t>
            </a:r>
          </a:p>
          <a:p>
            <a:r>
              <a:rPr lang="zh-CN" altLang="en-US" dirty="0">
                <a:cs typeface="+mn-ea"/>
                <a:sym typeface="+mn-lt"/>
              </a:rPr>
              <a:t>弗雷德里克</a:t>
            </a:r>
            <a:r>
              <a:rPr lang="en-US" altLang="zh-CN" dirty="0">
                <a:cs typeface="+mn-ea"/>
                <a:sym typeface="+mn-lt"/>
              </a:rPr>
              <a:t>·</a:t>
            </a:r>
            <a:r>
              <a:rPr lang="zh-CN" altLang="en-US" dirty="0">
                <a:cs typeface="+mn-ea"/>
                <a:sym typeface="+mn-lt"/>
              </a:rPr>
              <a:t>桑格</a:t>
            </a:r>
            <a:endParaRPr lang="en-CA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25" name="Straight Connector 48">
            <a:extLst>
              <a:ext uri="{FF2B5EF4-FFF2-40B4-BE49-F238E27FC236}">
                <a16:creationId xmlns:a16="http://schemas.microsoft.com/office/drawing/2014/main" id="{7C14672A-B42D-45F8-BF89-A87B098FBEAA}"/>
              </a:ext>
            </a:extLst>
          </p:cNvPr>
          <p:cNvCxnSpPr/>
          <p:nvPr/>
        </p:nvCxnSpPr>
        <p:spPr>
          <a:xfrm flipH="1">
            <a:off x="5957448" y="3612065"/>
            <a:ext cx="35117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0">
            <a:extLst>
              <a:ext uri="{FF2B5EF4-FFF2-40B4-BE49-F238E27FC236}">
                <a16:creationId xmlns:a16="http://schemas.microsoft.com/office/drawing/2014/main" id="{2E74B328-AAA8-483E-94DF-4BD150634C2D}"/>
              </a:ext>
            </a:extLst>
          </p:cNvPr>
          <p:cNvSpPr txBox="1"/>
          <p:nvPr/>
        </p:nvSpPr>
        <p:spPr>
          <a:xfrm rot="18900000">
            <a:off x="5846300" y="2391992"/>
            <a:ext cx="3094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1979: 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自动化序列组装</a:t>
            </a:r>
            <a:r>
              <a:rPr lang="en-CA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 (</a:t>
            </a:r>
            <a:r>
              <a:rPr lang="en-CA" sz="1600" dirty="0" err="1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Staden</a:t>
            </a:r>
            <a:r>
              <a:rPr lang="en-CA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)</a:t>
            </a:r>
          </a:p>
        </p:txBody>
      </p:sp>
      <p:cxnSp>
        <p:nvCxnSpPr>
          <p:cNvPr id="27" name="Straight Connector 51">
            <a:extLst>
              <a:ext uri="{FF2B5EF4-FFF2-40B4-BE49-F238E27FC236}">
                <a16:creationId xmlns:a16="http://schemas.microsoft.com/office/drawing/2014/main" id="{D41A56D6-171A-41E7-B22B-54544D015CFA}"/>
              </a:ext>
            </a:extLst>
          </p:cNvPr>
          <p:cNvCxnSpPr/>
          <p:nvPr/>
        </p:nvCxnSpPr>
        <p:spPr>
          <a:xfrm flipH="1">
            <a:off x="4686545" y="3598943"/>
            <a:ext cx="1192786" cy="5560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55">
            <a:extLst>
              <a:ext uri="{FF2B5EF4-FFF2-40B4-BE49-F238E27FC236}">
                <a16:creationId xmlns:a16="http://schemas.microsoft.com/office/drawing/2014/main" id="{14BC32CA-4AB6-4490-BEF7-9FD8938B4E21}"/>
              </a:ext>
            </a:extLst>
          </p:cNvPr>
          <p:cNvSpPr txBox="1"/>
          <p:nvPr/>
        </p:nvSpPr>
        <p:spPr>
          <a:xfrm rot="18900000">
            <a:off x="5465910" y="2635974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1977: </a:t>
            </a:r>
            <a:r>
              <a:rPr lang="en-CA" sz="1600" b="1" dirty="0" err="1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Staden</a:t>
            </a:r>
            <a:r>
              <a:rPr lang="en-CA" sz="1600" b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 package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04B4D56-2D9E-4D01-BC95-DCDCBC828830}"/>
              </a:ext>
            </a:extLst>
          </p:cNvPr>
          <p:cNvSpPr/>
          <p:nvPr/>
        </p:nvSpPr>
        <p:spPr>
          <a:xfrm>
            <a:off x="7794999" y="4751286"/>
            <a:ext cx="1963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dirty="0">
                <a:solidFill>
                  <a:srgbClr val="7030A0"/>
                </a:solidFill>
                <a:cs typeface="+mn-ea"/>
                <a:sym typeface="+mn-lt"/>
              </a:rPr>
              <a:t>Margaret </a:t>
            </a:r>
            <a:r>
              <a:rPr lang="en-CA" altLang="zh-CN" dirty="0" err="1">
                <a:solidFill>
                  <a:srgbClr val="7030A0"/>
                </a:solidFill>
                <a:cs typeface="+mn-ea"/>
                <a:sym typeface="+mn-lt"/>
              </a:rPr>
              <a:t>Dayhoff</a:t>
            </a:r>
            <a:endParaRPr lang="en-CA" altLang="zh-CN" dirty="0">
              <a:solidFill>
                <a:srgbClr val="7030A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159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12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Right Arrow 4">
            <a:extLst>
              <a:ext uri="{FF2B5EF4-FFF2-40B4-BE49-F238E27FC236}">
                <a16:creationId xmlns:a16="http://schemas.microsoft.com/office/drawing/2014/main" id="{E032FA55-B352-439A-9151-179C827A7BCA}"/>
              </a:ext>
            </a:extLst>
          </p:cNvPr>
          <p:cNvSpPr/>
          <p:nvPr/>
        </p:nvSpPr>
        <p:spPr>
          <a:xfrm>
            <a:off x="2577319" y="4309428"/>
            <a:ext cx="7200000" cy="13906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cs typeface="+mn-ea"/>
                <a:sym typeface="+mn-lt"/>
              </a:rPr>
              <a:t>1980s</a:t>
            </a:r>
          </a:p>
        </p:txBody>
      </p:sp>
      <p:cxnSp>
        <p:nvCxnSpPr>
          <p:cNvPr id="32" name="Straight Connector 6">
            <a:extLst>
              <a:ext uri="{FF2B5EF4-FFF2-40B4-BE49-F238E27FC236}">
                <a16:creationId xmlns:a16="http://schemas.microsoft.com/office/drawing/2014/main" id="{5E103AD4-8E24-423D-B8AD-3CC8DC291F8F}"/>
              </a:ext>
            </a:extLst>
          </p:cNvPr>
          <p:cNvCxnSpPr/>
          <p:nvPr/>
        </p:nvCxnSpPr>
        <p:spPr>
          <a:xfrm>
            <a:off x="5591982" y="4099878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26">
            <a:extLst>
              <a:ext uri="{FF2B5EF4-FFF2-40B4-BE49-F238E27FC236}">
                <a16:creationId xmlns:a16="http://schemas.microsoft.com/office/drawing/2014/main" id="{F71832B1-3987-4712-85A3-037465817B5E}"/>
              </a:ext>
            </a:extLst>
          </p:cNvPr>
          <p:cNvSpPr txBox="1"/>
          <p:nvPr/>
        </p:nvSpPr>
        <p:spPr>
          <a:xfrm rot="18900000">
            <a:off x="5141657" y="3046063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accent1"/>
                </a:solidFill>
                <a:cs typeface="+mn-ea"/>
                <a:sym typeface="+mn-lt"/>
              </a:rPr>
              <a:t>1985: </a:t>
            </a:r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章鱼泉</a:t>
            </a:r>
            <a:r>
              <a:rPr lang="en-CA" sz="1600" dirty="0">
                <a:solidFill>
                  <a:schemeClr val="accent1"/>
                </a:solidFill>
                <a:cs typeface="+mn-ea"/>
                <a:sym typeface="+mn-lt"/>
              </a:rPr>
              <a:t>5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S rRNA</a:t>
            </a:r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测序</a:t>
            </a:r>
            <a:endParaRPr lang="en-CA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4" name="Straight Connector 36">
            <a:extLst>
              <a:ext uri="{FF2B5EF4-FFF2-40B4-BE49-F238E27FC236}">
                <a16:creationId xmlns:a16="http://schemas.microsoft.com/office/drawing/2014/main" id="{60BB0ED7-DED0-46DF-A4FF-DD2A8DB3D6BD}"/>
              </a:ext>
            </a:extLst>
          </p:cNvPr>
          <p:cNvCxnSpPr/>
          <p:nvPr/>
        </p:nvCxnSpPr>
        <p:spPr>
          <a:xfrm>
            <a:off x="7538386" y="4099878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7">
            <a:extLst>
              <a:ext uri="{FF2B5EF4-FFF2-40B4-BE49-F238E27FC236}">
                <a16:creationId xmlns:a16="http://schemas.microsoft.com/office/drawing/2014/main" id="{4F19988B-A376-4AF3-BAAD-FB2B7909ADA5}"/>
              </a:ext>
            </a:extLst>
          </p:cNvPr>
          <p:cNvSpPr txBox="1"/>
          <p:nvPr/>
        </p:nvSpPr>
        <p:spPr>
          <a:xfrm rot="18900000">
            <a:off x="7235577" y="3327880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cs typeface="+mn-ea"/>
                <a:sym typeface="+mn-lt"/>
              </a:rPr>
              <a:t>1988: NCBI</a:t>
            </a:r>
            <a:r>
              <a:rPr lang="zh-CN" altLang="en-US" sz="1600" b="1" dirty="0">
                <a:cs typeface="+mn-ea"/>
                <a:sym typeface="+mn-lt"/>
              </a:rPr>
              <a:t>成立</a:t>
            </a:r>
            <a:endParaRPr lang="en-CA" sz="1600" b="1" dirty="0">
              <a:cs typeface="+mn-ea"/>
              <a:sym typeface="+mn-lt"/>
            </a:endParaRPr>
          </a:p>
        </p:txBody>
      </p:sp>
      <p:pic>
        <p:nvPicPr>
          <p:cNvPr id="36" name="Picture 2" descr="Norm">
            <a:extLst>
              <a:ext uri="{FF2B5EF4-FFF2-40B4-BE49-F238E27FC236}">
                <a16:creationId xmlns:a16="http://schemas.microsoft.com/office/drawing/2014/main" id="{514855FB-8D7F-4CBA-9D18-0F852140F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16945" y="1417628"/>
            <a:ext cx="1301631" cy="164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28">
            <a:extLst>
              <a:ext uri="{FF2B5EF4-FFF2-40B4-BE49-F238E27FC236}">
                <a16:creationId xmlns:a16="http://schemas.microsoft.com/office/drawing/2014/main" id="{32CC18F8-B101-41D0-8E87-B79F416C0F74}"/>
              </a:ext>
            </a:extLst>
          </p:cNvPr>
          <p:cNvSpPr txBox="1"/>
          <p:nvPr/>
        </p:nvSpPr>
        <p:spPr>
          <a:xfrm>
            <a:off x="2543942" y="3122285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>
                <a:solidFill>
                  <a:schemeClr val="accent1"/>
                </a:solidFill>
                <a:cs typeface="+mn-ea"/>
                <a:sym typeface="+mn-lt"/>
              </a:rPr>
              <a:t>Norm Pace</a:t>
            </a:r>
          </a:p>
          <a:p>
            <a:pPr algn="ctr"/>
            <a:r>
              <a:rPr lang="en-CA" sz="1200" dirty="0">
                <a:solidFill>
                  <a:schemeClr val="accent1"/>
                </a:solidFill>
                <a:cs typeface="+mn-ea"/>
                <a:sym typeface="+mn-lt"/>
                <a:hlinkClick r:id="rId4"/>
              </a:rPr>
              <a:t>http://pacelab.colorado.edu</a:t>
            </a:r>
            <a:r>
              <a:rPr lang="en-CA" sz="12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32EFA4A8-64C2-427F-BA34-88E20F8ED535}"/>
              </a:ext>
            </a:extLst>
          </p:cNvPr>
          <p:cNvSpPr txBox="1"/>
          <p:nvPr/>
        </p:nvSpPr>
        <p:spPr>
          <a:xfrm rot="18900000">
            <a:off x="6324882" y="2857391"/>
            <a:ext cx="3203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cs typeface="+mn-ea"/>
                <a:sym typeface="+mn-lt"/>
              </a:rPr>
              <a:t>1987:</a:t>
            </a:r>
            <a:r>
              <a:rPr lang="zh-CN" altLang="en-US" sz="1600" dirty="0">
                <a:cs typeface="+mn-ea"/>
                <a:sym typeface="+mn-lt"/>
              </a:rPr>
              <a:t>系统地理学</a:t>
            </a:r>
            <a:r>
              <a:rPr lang="en-CA" sz="1600" dirty="0" err="1">
                <a:cs typeface="+mn-ea"/>
                <a:sym typeface="+mn-lt"/>
              </a:rPr>
              <a:t>Phylogeography</a:t>
            </a:r>
            <a:endParaRPr lang="en-CA" sz="1600" dirty="0">
              <a:cs typeface="+mn-ea"/>
              <a:sym typeface="+mn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1DE6DC-7790-4639-839E-6EFFEE1CDDEC}"/>
              </a:ext>
            </a:extLst>
          </p:cNvPr>
          <p:cNvCxnSpPr/>
          <p:nvPr/>
        </p:nvCxnSpPr>
        <p:spPr>
          <a:xfrm>
            <a:off x="6894906" y="4099878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353330-2ADE-4D5D-B7D0-74AA306009F9}"/>
              </a:ext>
            </a:extLst>
          </p:cNvPr>
          <p:cNvCxnSpPr/>
          <p:nvPr/>
        </p:nvCxnSpPr>
        <p:spPr>
          <a:xfrm flipH="1">
            <a:off x="2574253" y="5371465"/>
            <a:ext cx="331762" cy="3286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7AE451-61CD-4729-BFF7-66C54E90A542}"/>
              </a:ext>
            </a:extLst>
          </p:cNvPr>
          <p:cNvSpPr txBox="1"/>
          <p:nvPr/>
        </p:nvSpPr>
        <p:spPr>
          <a:xfrm>
            <a:off x="1548487" y="5690553"/>
            <a:ext cx="431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cs typeface="+mn-ea"/>
                <a:sym typeface="+mn-lt"/>
              </a:rPr>
              <a:t>1980: “Dr. </a:t>
            </a:r>
            <a:r>
              <a:rPr lang="en-CA" sz="1600" b="1" dirty="0" err="1">
                <a:cs typeface="+mn-ea"/>
                <a:sym typeface="+mn-lt"/>
              </a:rPr>
              <a:t>Dayhoff</a:t>
            </a:r>
            <a:r>
              <a:rPr lang="en-CA" sz="1600" b="1" dirty="0">
                <a:cs typeface="+mn-ea"/>
                <a:sym typeface="+mn-lt"/>
              </a:rPr>
              <a:t> </a:t>
            </a:r>
            <a:r>
              <a:rPr lang="zh-CN" altLang="en-US" sz="1600" b="1" dirty="0">
                <a:cs typeface="+mn-ea"/>
                <a:sym typeface="+mn-lt"/>
              </a:rPr>
              <a:t>在计算机上建立了数据库和检索系统，</a:t>
            </a:r>
            <a:r>
              <a:rPr lang="zh-CN" altLang="en-US" sz="1600" dirty="0">
                <a:cs typeface="+mn-ea"/>
                <a:sym typeface="+mn-lt"/>
              </a:rPr>
              <a:t>可通常电话网络接入。</a:t>
            </a:r>
            <a:endParaRPr lang="en-CA" sz="1600" dirty="0">
              <a:cs typeface="+mn-ea"/>
              <a:sym typeface="+mn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6B0F2D-04A7-4FE6-96E1-A8CEA9F9D994}"/>
              </a:ext>
            </a:extLst>
          </p:cNvPr>
          <p:cNvSpPr/>
          <p:nvPr/>
        </p:nvSpPr>
        <p:spPr>
          <a:xfrm>
            <a:off x="1857164" y="6207129"/>
            <a:ext cx="3572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cs typeface="+mn-ea"/>
                <a:sym typeface="+mn-lt"/>
                <a:hlinkClick r:id="rId5"/>
              </a:rPr>
              <a:t>http://www.dayhoff.cc/MODBiography.html</a:t>
            </a:r>
            <a:r>
              <a:rPr lang="en-US" sz="1400" dirty="0">
                <a:cs typeface="+mn-ea"/>
                <a:sym typeface="+mn-lt"/>
              </a:rPr>
              <a:t> 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99C5B41-2A3C-44E5-8C11-242D488CD395}"/>
              </a:ext>
            </a:extLst>
          </p:cNvPr>
          <p:cNvCxnSpPr/>
          <p:nvPr/>
        </p:nvCxnSpPr>
        <p:spPr>
          <a:xfrm>
            <a:off x="4934667" y="4099878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D72020-EEB9-4589-9FD8-741B859C2680}"/>
              </a:ext>
            </a:extLst>
          </p:cNvPr>
          <p:cNvSpPr txBox="1"/>
          <p:nvPr/>
        </p:nvSpPr>
        <p:spPr>
          <a:xfrm rot="18900000">
            <a:off x="4229457" y="2537782"/>
            <a:ext cx="3916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accent1"/>
                </a:solidFill>
                <a:cs typeface="+mn-ea"/>
                <a:sym typeface="+mn-lt"/>
              </a:rPr>
              <a:t>1984: </a:t>
            </a:r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深海热泉</a:t>
            </a:r>
            <a:r>
              <a:rPr lang="en-CA" sz="1600" dirty="0">
                <a:solidFill>
                  <a:schemeClr val="accent1"/>
                </a:solidFill>
                <a:cs typeface="+mn-ea"/>
                <a:sym typeface="+mn-lt"/>
              </a:rPr>
              <a:t>5S rRNA </a:t>
            </a:r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测序</a:t>
            </a:r>
            <a:r>
              <a:rPr lang="en-CA" sz="1600" dirty="0">
                <a:solidFill>
                  <a:schemeClr val="accent1"/>
                </a:solidFill>
                <a:cs typeface="+mn-ea"/>
                <a:sym typeface="+mn-lt"/>
              </a:rPr>
              <a:t>(pre-PCR!)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24A46A-2232-4427-AB9A-6A3E353685C8}"/>
              </a:ext>
            </a:extLst>
          </p:cNvPr>
          <p:cNvCxnSpPr/>
          <p:nvPr/>
        </p:nvCxnSpPr>
        <p:spPr>
          <a:xfrm>
            <a:off x="8135862" y="4099878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8E14C57-433E-4715-A3BD-E0B8F50A5FC7}"/>
              </a:ext>
            </a:extLst>
          </p:cNvPr>
          <p:cNvSpPr txBox="1"/>
          <p:nvPr/>
        </p:nvSpPr>
        <p:spPr>
          <a:xfrm rot="18900000">
            <a:off x="7682888" y="2972952"/>
            <a:ext cx="2807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cs typeface="+mn-ea"/>
                <a:sym typeface="+mn-lt"/>
              </a:rPr>
              <a:t>1989: </a:t>
            </a:r>
            <a:r>
              <a:rPr lang="zh-CN" altLang="en-US" sz="1600" dirty="0">
                <a:cs typeface="+mn-ea"/>
                <a:sym typeface="+mn-lt"/>
              </a:rPr>
              <a:t>核糖体数据库计划启动</a:t>
            </a:r>
            <a:endParaRPr lang="en-CA" sz="1600" dirty="0">
              <a:cs typeface="+mn-ea"/>
              <a:sym typeface="+mn-lt"/>
            </a:endParaRPr>
          </a:p>
        </p:txBody>
      </p:sp>
      <p:cxnSp>
        <p:nvCxnSpPr>
          <p:cNvPr id="47" name="Straight Connector 48">
            <a:extLst>
              <a:ext uri="{FF2B5EF4-FFF2-40B4-BE49-F238E27FC236}">
                <a16:creationId xmlns:a16="http://schemas.microsoft.com/office/drawing/2014/main" id="{00160A67-E796-4078-B78B-4FA8679838E7}"/>
              </a:ext>
            </a:extLst>
          </p:cNvPr>
          <p:cNvCxnSpPr/>
          <p:nvPr/>
        </p:nvCxnSpPr>
        <p:spPr>
          <a:xfrm flipH="1">
            <a:off x="5864197" y="4099878"/>
            <a:ext cx="313123" cy="565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1C62474-0592-41BE-A0A8-199473C0439F}"/>
              </a:ext>
            </a:extLst>
          </p:cNvPr>
          <p:cNvSpPr txBox="1"/>
          <p:nvPr/>
        </p:nvSpPr>
        <p:spPr>
          <a:xfrm rot="18900000">
            <a:off x="5544023" y="2563269"/>
            <a:ext cx="3931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cs typeface="+mn-ea"/>
                <a:sym typeface="+mn-lt"/>
              </a:rPr>
              <a:t>1986: </a:t>
            </a:r>
            <a:r>
              <a:rPr lang="zh-CN" altLang="en-US" sz="1600" dirty="0">
                <a:cs typeface="+mn-ea"/>
                <a:sym typeface="+mn-lt"/>
              </a:rPr>
              <a:t>数据共享协议 </a:t>
            </a:r>
            <a:r>
              <a:rPr lang="en-CA" sz="1600" dirty="0">
                <a:cs typeface="+mn-ea"/>
                <a:sym typeface="+mn-lt"/>
              </a:rPr>
              <a:t>NIH – EMBL - JNIG</a:t>
            </a:r>
          </a:p>
        </p:txBody>
      </p:sp>
    </p:spTree>
    <p:extLst>
      <p:ext uri="{BB962C8B-B14F-4D97-AF65-F5344CB8AC3E}">
        <p14:creationId xmlns:p14="http://schemas.microsoft.com/office/powerpoint/2010/main" val="248053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6768128-8CFA-43E9-A66F-796A68A85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928B1C-F76A-404F-9A8C-4245189B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发展史</a:t>
            </a:r>
            <a:r>
              <a:rPr lang="en-US" altLang="zh-CN" dirty="0"/>
              <a:t>. 1</a:t>
            </a:r>
            <a:r>
              <a:rPr lang="zh-CN" altLang="en-US" dirty="0"/>
              <a:t>提出概念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06C522D-68CB-4603-AFEF-E6DB3AA0A664}"/>
              </a:ext>
            </a:extLst>
          </p:cNvPr>
          <p:cNvSpPr/>
          <p:nvPr/>
        </p:nvSpPr>
        <p:spPr>
          <a:xfrm>
            <a:off x="2454402" y="5022850"/>
            <a:ext cx="7200000" cy="13906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cs typeface="+mn-ea"/>
                <a:sym typeface="+mn-lt"/>
              </a:rPr>
              <a:t>1990s</a:t>
            </a:r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52AF50F1-0C2A-480B-85B9-50E8DE02DF4B}"/>
              </a:ext>
            </a:extLst>
          </p:cNvPr>
          <p:cNvCxnSpPr/>
          <p:nvPr/>
        </p:nvCxnSpPr>
        <p:spPr>
          <a:xfrm>
            <a:off x="5469065" y="4813300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22">
            <a:extLst>
              <a:ext uri="{FF2B5EF4-FFF2-40B4-BE49-F238E27FC236}">
                <a16:creationId xmlns:a16="http://schemas.microsoft.com/office/drawing/2014/main" id="{7FA4A55A-FF6E-40C0-A91F-9EEFC447648F}"/>
              </a:ext>
            </a:extLst>
          </p:cNvPr>
          <p:cNvGrpSpPr/>
          <p:nvPr/>
        </p:nvGrpSpPr>
        <p:grpSpPr>
          <a:xfrm>
            <a:off x="2454401" y="6165850"/>
            <a:ext cx="6509158" cy="104775"/>
            <a:chOff x="1109661" y="5295900"/>
            <a:chExt cx="7129928" cy="38100"/>
          </a:xfrm>
        </p:grpSpPr>
        <p:cxnSp>
          <p:nvCxnSpPr>
            <p:cNvPr id="8" name="Straight Connector 12">
              <a:extLst>
                <a:ext uri="{FF2B5EF4-FFF2-40B4-BE49-F238E27FC236}">
                  <a16:creationId xmlns:a16="http://schemas.microsoft.com/office/drawing/2014/main" id="{DDECC65B-E4FD-42D9-BAEC-2F0545ADA864}"/>
                </a:ext>
              </a:extLst>
            </p:cNvPr>
            <p:cNvCxnSpPr/>
            <p:nvPr/>
          </p:nvCxnSpPr>
          <p:spPr>
            <a:xfrm>
              <a:off x="1109661" y="5295900"/>
              <a:ext cx="7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3">
              <a:extLst>
                <a:ext uri="{FF2B5EF4-FFF2-40B4-BE49-F238E27FC236}">
                  <a16:creationId xmlns:a16="http://schemas.microsoft.com/office/drawing/2014/main" id="{29988E1F-BB60-415A-AD54-26DECE36E154}"/>
                </a:ext>
              </a:extLst>
            </p:cNvPr>
            <p:cNvCxnSpPr/>
            <p:nvPr/>
          </p:nvCxnSpPr>
          <p:spPr>
            <a:xfrm>
              <a:off x="1830750" y="5334000"/>
              <a:ext cx="7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4">
              <a:extLst>
                <a:ext uri="{FF2B5EF4-FFF2-40B4-BE49-F238E27FC236}">
                  <a16:creationId xmlns:a16="http://schemas.microsoft.com/office/drawing/2014/main" id="{5CF90A0A-18C1-49BB-B841-1A0146C63A5A}"/>
                </a:ext>
              </a:extLst>
            </p:cNvPr>
            <p:cNvCxnSpPr/>
            <p:nvPr/>
          </p:nvCxnSpPr>
          <p:spPr>
            <a:xfrm>
              <a:off x="2545125" y="5295900"/>
              <a:ext cx="7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C779E918-F139-4FB4-84DA-22938146DD0B}"/>
                </a:ext>
              </a:extLst>
            </p:cNvPr>
            <p:cNvCxnSpPr/>
            <p:nvPr/>
          </p:nvCxnSpPr>
          <p:spPr>
            <a:xfrm>
              <a:off x="3265762" y="5334000"/>
              <a:ext cx="7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6">
              <a:extLst>
                <a:ext uri="{FF2B5EF4-FFF2-40B4-BE49-F238E27FC236}">
                  <a16:creationId xmlns:a16="http://schemas.microsoft.com/office/drawing/2014/main" id="{EC9ABF1E-0A37-4C0B-83C2-C13DD5BAC46A}"/>
                </a:ext>
              </a:extLst>
            </p:cNvPr>
            <p:cNvCxnSpPr/>
            <p:nvPr/>
          </p:nvCxnSpPr>
          <p:spPr>
            <a:xfrm>
              <a:off x="3980137" y="5295900"/>
              <a:ext cx="7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7">
              <a:extLst>
                <a:ext uri="{FF2B5EF4-FFF2-40B4-BE49-F238E27FC236}">
                  <a16:creationId xmlns:a16="http://schemas.microsoft.com/office/drawing/2014/main" id="{08CB2F1B-4F1B-4B33-AD4E-50DAB31E2C49}"/>
                </a:ext>
              </a:extLst>
            </p:cNvPr>
            <p:cNvCxnSpPr/>
            <p:nvPr/>
          </p:nvCxnSpPr>
          <p:spPr>
            <a:xfrm>
              <a:off x="4697775" y="5334000"/>
              <a:ext cx="7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7E170B4C-ABD0-4A3C-9D4F-9BAE6C4604FA}"/>
                </a:ext>
              </a:extLst>
            </p:cNvPr>
            <p:cNvCxnSpPr/>
            <p:nvPr/>
          </p:nvCxnSpPr>
          <p:spPr>
            <a:xfrm>
              <a:off x="5412150" y="5295900"/>
              <a:ext cx="7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9">
              <a:extLst>
                <a:ext uri="{FF2B5EF4-FFF2-40B4-BE49-F238E27FC236}">
                  <a16:creationId xmlns:a16="http://schemas.microsoft.com/office/drawing/2014/main" id="{E6BE4B73-9868-45B6-B3E0-6AA3C966AEAA}"/>
                </a:ext>
              </a:extLst>
            </p:cNvPr>
            <p:cNvCxnSpPr/>
            <p:nvPr/>
          </p:nvCxnSpPr>
          <p:spPr>
            <a:xfrm>
              <a:off x="6109889" y="5334000"/>
              <a:ext cx="7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0">
              <a:extLst>
                <a:ext uri="{FF2B5EF4-FFF2-40B4-BE49-F238E27FC236}">
                  <a16:creationId xmlns:a16="http://schemas.microsoft.com/office/drawing/2014/main" id="{5CB218A2-442D-4A60-88C2-E7301E56ACAB}"/>
                </a:ext>
              </a:extLst>
            </p:cNvPr>
            <p:cNvCxnSpPr/>
            <p:nvPr/>
          </p:nvCxnSpPr>
          <p:spPr>
            <a:xfrm>
              <a:off x="6824264" y="5295900"/>
              <a:ext cx="7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1">
              <a:extLst>
                <a:ext uri="{FF2B5EF4-FFF2-40B4-BE49-F238E27FC236}">
                  <a16:creationId xmlns:a16="http://schemas.microsoft.com/office/drawing/2014/main" id="{4B69E865-B51A-47F2-A9E4-294FD473B466}"/>
                </a:ext>
              </a:extLst>
            </p:cNvPr>
            <p:cNvCxnSpPr/>
            <p:nvPr/>
          </p:nvCxnSpPr>
          <p:spPr>
            <a:xfrm>
              <a:off x="7519589" y="5334000"/>
              <a:ext cx="72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26">
            <a:extLst>
              <a:ext uri="{FF2B5EF4-FFF2-40B4-BE49-F238E27FC236}">
                <a16:creationId xmlns:a16="http://schemas.microsoft.com/office/drawing/2014/main" id="{37099DF3-05E9-4DE1-A4C5-0829139793D5}"/>
              </a:ext>
            </a:extLst>
          </p:cNvPr>
          <p:cNvSpPr txBox="1"/>
          <p:nvPr/>
        </p:nvSpPr>
        <p:spPr>
          <a:xfrm rot="18900000">
            <a:off x="4912177" y="3431798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cs typeface="+mn-ea"/>
                <a:sym typeface="+mn-lt"/>
              </a:rPr>
              <a:t>1995: </a:t>
            </a:r>
            <a:r>
              <a:rPr lang="en-CA" sz="1600" i="1" dirty="0">
                <a:cs typeface="+mn-ea"/>
                <a:sym typeface="+mn-lt"/>
              </a:rPr>
              <a:t>Haemophilus </a:t>
            </a:r>
            <a:r>
              <a:rPr lang="en-CA" sz="1600" i="1" dirty="0" err="1">
                <a:cs typeface="+mn-ea"/>
                <a:sym typeface="+mn-lt"/>
              </a:rPr>
              <a:t>influenzae</a:t>
            </a:r>
            <a:endParaRPr lang="en-CA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基因组测序</a:t>
            </a:r>
            <a:endParaRPr lang="en-CA" sz="1600" dirty="0">
              <a:cs typeface="+mn-ea"/>
              <a:sym typeface="+mn-lt"/>
            </a:endParaRP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E36CDE99-B215-4E20-8E80-08E66BC89347}"/>
              </a:ext>
            </a:extLst>
          </p:cNvPr>
          <p:cNvSpPr txBox="1"/>
          <p:nvPr/>
        </p:nvSpPr>
        <p:spPr>
          <a:xfrm rot="18900000">
            <a:off x="2806008" y="3424256"/>
            <a:ext cx="3457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cs typeface="+mn-ea"/>
                <a:sym typeface="+mn-lt"/>
              </a:rPr>
              <a:t>1991: Schmidt et al. 16S</a:t>
            </a:r>
            <a:r>
              <a:rPr lang="zh-CN" altLang="en-US" sz="1600" dirty="0">
                <a:cs typeface="+mn-ea"/>
                <a:sym typeface="+mn-lt"/>
              </a:rPr>
              <a:t>克隆并测序</a:t>
            </a:r>
            <a:endParaRPr lang="en-CA" sz="1600" dirty="0">
              <a:cs typeface="+mn-ea"/>
              <a:sym typeface="+mn-lt"/>
            </a:endParaRPr>
          </a:p>
        </p:txBody>
      </p:sp>
      <p:cxnSp>
        <p:nvCxnSpPr>
          <p:cNvPr id="20" name="Straight Connector 23">
            <a:extLst>
              <a:ext uri="{FF2B5EF4-FFF2-40B4-BE49-F238E27FC236}">
                <a16:creationId xmlns:a16="http://schemas.microsoft.com/office/drawing/2014/main" id="{213553F0-86DA-44E5-ABC1-BBA64537E4FB}"/>
              </a:ext>
            </a:extLst>
          </p:cNvPr>
          <p:cNvCxnSpPr/>
          <p:nvPr/>
        </p:nvCxnSpPr>
        <p:spPr>
          <a:xfrm>
            <a:off x="3418934" y="4813300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4">
            <a:extLst>
              <a:ext uri="{FF2B5EF4-FFF2-40B4-BE49-F238E27FC236}">
                <a16:creationId xmlns:a16="http://schemas.microsoft.com/office/drawing/2014/main" id="{89F2B5CF-AFAA-4F15-9489-62F2DAC17E94}"/>
              </a:ext>
            </a:extLst>
          </p:cNvPr>
          <p:cNvCxnSpPr/>
          <p:nvPr/>
        </p:nvCxnSpPr>
        <p:spPr>
          <a:xfrm>
            <a:off x="7364354" y="4813300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5">
            <a:extLst>
              <a:ext uri="{FF2B5EF4-FFF2-40B4-BE49-F238E27FC236}">
                <a16:creationId xmlns:a16="http://schemas.microsoft.com/office/drawing/2014/main" id="{D221419C-63AE-41FB-BABA-DE00D34F53AB}"/>
              </a:ext>
            </a:extLst>
          </p:cNvPr>
          <p:cNvSpPr txBox="1"/>
          <p:nvPr/>
        </p:nvSpPr>
        <p:spPr>
          <a:xfrm rot="18900000">
            <a:off x="6890024" y="3554908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accent6"/>
                </a:solidFill>
                <a:cs typeface="+mn-ea"/>
                <a:sym typeface="+mn-lt"/>
              </a:rPr>
              <a:t>1998: “Metagenomics” </a:t>
            </a:r>
            <a:r>
              <a:rPr lang="zh-CN" altLang="en-US" sz="1600" dirty="0">
                <a:solidFill>
                  <a:schemeClr val="accent6"/>
                </a:solidFill>
                <a:cs typeface="+mn-ea"/>
                <a:sym typeface="+mn-lt"/>
              </a:rPr>
              <a:t>提出</a:t>
            </a:r>
            <a:endParaRPr lang="en-CA" sz="1600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pic>
        <p:nvPicPr>
          <p:cNvPr id="23" name="Picture 2" descr="http://upload.wikimedia.org/wikipedia/commons/3/36/JoHandelsman.jpg">
            <a:extLst>
              <a:ext uri="{FF2B5EF4-FFF2-40B4-BE49-F238E27FC236}">
                <a16:creationId xmlns:a16="http://schemas.microsoft.com/office/drawing/2014/main" id="{2E05A6CD-6024-4C40-832B-09FEFE2CC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9129" y="1646124"/>
            <a:ext cx="1143000" cy="1524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7">
            <a:extLst>
              <a:ext uri="{FF2B5EF4-FFF2-40B4-BE49-F238E27FC236}">
                <a16:creationId xmlns:a16="http://schemas.microsoft.com/office/drawing/2014/main" id="{64978199-8013-4CEF-BD00-F464A6439171}"/>
              </a:ext>
            </a:extLst>
          </p:cNvPr>
          <p:cNvSpPr txBox="1"/>
          <p:nvPr/>
        </p:nvSpPr>
        <p:spPr>
          <a:xfrm>
            <a:off x="7363069" y="1389853"/>
            <a:ext cx="1249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accent6"/>
                </a:solidFill>
                <a:cs typeface="+mn-ea"/>
                <a:sym typeface="+mn-lt"/>
              </a:rPr>
              <a:t>Jo </a:t>
            </a:r>
            <a:r>
              <a:rPr lang="en-CA" sz="1200" dirty="0" err="1">
                <a:solidFill>
                  <a:schemeClr val="accent6"/>
                </a:solidFill>
                <a:cs typeface="+mn-ea"/>
                <a:sym typeface="+mn-lt"/>
              </a:rPr>
              <a:t>Handelsman</a:t>
            </a:r>
            <a:endParaRPr lang="en-CA" sz="1200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cxnSp>
        <p:nvCxnSpPr>
          <p:cNvPr id="25" name="Straight Connector 29">
            <a:extLst>
              <a:ext uri="{FF2B5EF4-FFF2-40B4-BE49-F238E27FC236}">
                <a16:creationId xmlns:a16="http://schemas.microsoft.com/office/drawing/2014/main" id="{0DA0F098-A585-486B-9BD7-284A4D184449}"/>
              </a:ext>
            </a:extLst>
          </p:cNvPr>
          <p:cNvCxnSpPr/>
          <p:nvPr/>
        </p:nvCxnSpPr>
        <p:spPr>
          <a:xfrm>
            <a:off x="8069204" y="4813300"/>
            <a:ext cx="0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0">
            <a:extLst>
              <a:ext uri="{FF2B5EF4-FFF2-40B4-BE49-F238E27FC236}">
                <a16:creationId xmlns:a16="http://schemas.microsoft.com/office/drawing/2014/main" id="{B9C6D969-7533-4233-B886-C2B1DAC97C59}"/>
              </a:ext>
            </a:extLst>
          </p:cNvPr>
          <p:cNvSpPr txBox="1"/>
          <p:nvPr/>
        </p:nvSpPr>
        <p:spPr>
          <a:xfrm rot="18900000">
            <a:off x="7534767" y="3488232"/>
            <a:ext cx="3183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cs typeface="+mn-ea"/>
                <a:sym typeface="+mn-lt"/>
              </a:rPr>
              <a:t>1999: ARISA (Fisher and Triplett)</a:t>
            </a:r>
          </a:p>
        </p:txBody>
      </p:sp>
      <p:cxnSp>
        <p:nvCxnSpPr>
          <p:cNvPr id="27" name="Straight Connector 31">
            <a:extLst>
              <a:ext uri="{FF2B5EF4-FFF2-40B4-BE49-F238E27FC236}">
                <a16:creationId xmlns:a16="http://schemas.microsoft.com/office/drawing/2014/main" id="{BA0A9798-88CD-4C4B-835F-5B10654A43ED}"/>
              </a:ext>
            </a:extLst>
          </p:cNvPr>
          <p:cNvCxnSpPr/>
          <p:nvPr/>
        </p:nvCxnSpPr>
        <p:spPr>
          <a:xfrm flipH="1">
            <a:off x="7469129" y="4813300"/>
            <a:ext cx="202331" cy="542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32">
            <a:extLst>
              <a:ext uri="{FF2B5EF4-FFF2-40B4-BE49-F238E27FC236}">
                <a16:creationId xmlns:a16="http://schemas.microsoft.com/office/drawing/2014/main" id="{00619417-B825-4A2B-8FAA-D82AE59F1324}"/>
              </a:ext>
            </a:extLst>
          </p:cNvPr>
          <p:cNvSpPr txBox="1"/>
          <p:nvPr/>
        </p:nvSpPr>
        <p:spPr>
          <a:xfrm rot="18900000">
            <a:off x="7329124" y="3906538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cs typeface="+mn-ea"/>
                <a:sym typeface="+mn-lt"/>
              </a:rPr>
              <a:t>1998: Illumina </a:t>
            </a:r>
            <a:r>
              <a:rPr lang="zh-CN" altLang="en-US" sz="1600" b="1" dirty="0">
                <a:cs typeface="+mn-ea"/>
                <a:sym typeface="+mn-lt"/>
              </a:rPr>
              <a:t>成立</a:t>
            </a:r>
            <a:endParaRPr lang="en-CA" sz="1600" b="1" dirty="0"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7F7309-0709-4085-A351-0387AF2C1E89}"/>
              </a:ext>
            </a:extLst>
          </p:cNvPr>
          <p:cNvSpPr/>
          <p:nvPr/>
        </p:nvSpPr>
        <p:spPr>
          <a:xfrm>
            <a:off x="591585" y="2160512"/>
            <a:ext cx="40789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cs typeface="+mn-ea"/>
                <a:sym typeface="+mn-lt"/>
              </a:rPr>
              <a:t>Fisher, M. M., &amp; Triplett, E. W. (1999). Automated approach for ribosomal intergenic spacer analysis of microbial diversity and its application to freshwater bacterial communities. </a:t>
            </a:r>
            <a:r>
              <a:rPr lang="en-US" altLang="zh-CN" sz="1200" i="1" dirty="0">
                <a:solidFill>
                  <a:srgbClr val="222222"/>
                </a:solidFill>
                <a:cs typeface="+mn-ea"/>
                <a:sym typeface="+mn-lt"/>
              </a:rPr>
              <a:t>Applied and environmental microbiology</a:t>
            </a:r>
            <a:r>
              <a:rPr lang="en-US" altLang="zh-CN" sz="1200" dirty="0">
                <a:solidFill>
                  <a:srgbClr val="222222"/>
                </a:solidFill>
                <a:cs typeface="+mn-ea"/>
                <a:sym typeface="+mn-lt"/>
              </a:rPr>
              <a:t>, </a:t>
            </a:r>
            <a:r>
              <a:rPr lang="en-US" altLang="zh-CN" sz="1200" i="1" dirty="0">
                <a:solidFill>
                  <a:srgbClr val="222222"/>
                </a:solidFill>
                <a:cs typeface="+mn-ea"/>
                <a:sym typeface="+mn-lt"/>
              </a:rPr>
              <a:t>65</a:t>
            </a:r>
            <a:r>
              <a:rPr lang="en-US" altLang="zh-CN" sz="1200" dirty="0">
                <a:solidFill>
                  <a:srgbClr val="222222"/>
                </a:solidFill>
                <a:cs typeface="+mn-ea"/>
                <a:sym typeface="+mn-lt"/>
              </a:rPr>
              <a:t>(10), 4630-4636.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D8F1D2C-01B4-417D-852C-0CE29E4AA2C4}"/>
              </a:ext>
            </a:extLst>
          </p:cNvPr>
          <p:cNvSpPr/>
          <p:nvPr/>
        </p:nvSpPr>
        <p:spPr>
          <a:xfrm>
            <a:off x="5059951" y="6529457"/>
            <a:ext cx="2361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cs typeface="+mn-ea"/>
                <a:sym typeface="+mn-lt"/>
                <a:hlinkClick r:id="rId4"/>
              </a:rPr>
              <a:t>Microbiome</a:t>
            </a:r>
            <a:r>
              <a:rPr lang="zh-CN" altLang="en-US" sz="1200" dirty="0">
                <a:cs typeface="+mn-ea"/>
                <a:sym typeface="+mn-lt"/>
                <a:hlinkClick r:id="rId4"/>
              </a:rPr>
              <a:t>：微生物组名词定义</a:t>
            </a:r>
            <a:endParaRPr lang="en-US" altLang="zh-CN" sz="1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3669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6C8BB98-F13C-4E76-AA43-DB590207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492729B-6CC2-49BB-8CDE-2822A208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发展史</a:t>
            </a:r>
            <a:r>
              <a:rPr lang="en-US" altLang="zh-CN" dirty="0"/>
              <a:t>. 2</a:t>
            </a:r>
            <a:r>
              <a:rPr lang="zh-CN" altLang="en-US" dirty="0"/>
              <a:t>建立方法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3087B5-A020-4D34-88F8-FA72F36D9E7F}"/>
              </a:ext>
            </a:extLst>
          </p:cNvPr>
          <p:cNvGrpSpPr/>
          <p:nvPr/>
        </p:nvGrpSpPr>
        <p:grpSpPr>
          <a:xfrm>
            <a:off x="1422910" y="1432538"/>
            <a:ext cx="9786686" cy="5074335"/>
            <a:chOff x="564575" y="1682496"/>
            <a:chExt cx="7984012" cy="4139661"/>
          </a:xfrm>
        </p:grpSpPr>
        <p:sp>
          <p:nvSpPr>
            <p:cNvPr id="6" name="Right Arrow 4">
              <a:extLst>
                <a:ext uri="{FF2B5EF4-FFF2-40B4-BE49-F238E27FC236}">
                  <a16:creationId xmlns:a16="http://schemas.microsoft.com/office/drawing/2014/main" id="{74B2289B-AA8C-489E-8D16-A3ECDC78338F}"/>
                </a:ext>
              </a:extLst>
            </p:cNvPr>
            <p:cNvSpPr/>
            <p:nvPr/>
          </p:nvSpPr>
          <p:spPr>
            <a:xfrm>
              <a:off x="2039925" y="4779169"/>
              <a:ext cx="5400000" cy="1042988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600" dirty="0">
                  <a:cs typeface="+mn-ea"/>
                  <a:sym typeface="+mn-lt"/>
                </a:rPr>
                <a:t>2000s</a:t>
              </a:r>
            </a:p>
          </p:txBody>
        </p:sp>
        <p:grpSp>
          <p:nvGrpSpPr>
            <p:cNvPr id="7" name="Group 22">
              <a:extLst>
                <a:ext uri="{FF2B5EF4-FFF2-40B4-BE49-F238E27FC236}">
                  <a16:creationId xmlns:a16="http://schemas.microsoft.com/office/drawing/2014/main" id="{B1BFBBD4-CDCE-4C3D-95EA-D9B79B1B66A9}"/>
                </a:ext>
              </a:extLst>
            </p:cNvPr>
            <p:cNvGrpSpPr/>
            <p:nvPr/>
          </p:nvGrpSpPr>
          <p:grpSpPr>
            <a:xfrm>
              <a:off x="2039924" y="5636419"/>
              <a:ext cx="4881869" cy="78581"/>
              <a:chOff x="1109661" y="5295900"/>
              <a:chExt cx="7129928" cy="38100"/>
            </a:xfrm>
          </p:grpSpPr>
          <p:cxnSp>
            <p:nvCxnSpPr>
              <p:cNvPr id="38" name="Straight Connector 12">
                <a:extLst>
                  <a:ext uri="{FF2B5EF4-FFF2-40B4-BE49-F238E27FC236}">
                    <a16:creationId xmlns:a16="http://schemas.microsoft.com/office/drawing/2014/main" id="{094359C8-26B7-4803-A125-87E6103FA095}"/>
                  </a:ext>
                </a:extLst>
              </p:cNvPr>
              <p:cNvCxnSpPr/>
              <p:nvPr/>
            </p:nvCxnSpPr>
            <p:spPr>
              <a:xfrm>
                <a:off x="1109661" y="52959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3">
                <a:extLst>
                  <a:ext uri="{FF2B5EF4-FFF2-40B4-BE49-F238E27FC236}">
                    <a16:creationId xmlns:a16="http://schemas.microsoft.com/office/drawing/2014/main" id="{19D5B38D-08A1-4698-82D9-A0E81B237E1C}"/>
                  </a:ext>
                </a:extLst>
              </p:cNvPr>
              <p:cNvCxnSpPr/>
              <p:nvPr/>
            </p:nvCxnSpPr>
            <p:spPr>
              <a:xfrm>
                <a:off x="1830750" y="53340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4">
                <a:extLst>
                  <a:ext uri="{FF2B5EF4-FFF2-40B4-BE49-F238E27FC236}">
                    <a16:creationId xmlns:a16="http://schemas.microsoft.com/office/drawing/2014/main" id="{719EAFD4-111D-48D8-BC0F-282EF58EC1A9}"/>
                  </a:ext>
                </a:extLst>
              </p:cNvPr>
              <p:cNvCxnSpPr/>
              <p:nvPr/>
            </p:nvCxnSpPr>
            <p:spPr>
              <a:xfrm>
                <a:off x="2545125" y="52959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15">
                <a:extLst>
                  <a:ext uri="{FF2B5EF4-FFF2-40B4-BE49-F238E27FC236}">
                    <a16:creationId xmlns:a16="http://schemas.microsoft.com/office/drawing/2014/main" id="{D63537CE-8A36-4233-A1CD-95FE94916230}"/>
                  </a:ext>
                </a:extLst>
              </p:cNvPr>
              <p:cNvCxnSpPr/>
              <p:nvPr/>
            </p:nvCxnSpPr>
            <p:spPr>
              <a:xfrm>
                <a:off x="3265762" y="53340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16">
                <a:extLst>
                  <a:ext uri="{FF2B5EF4-FFF2-40B4-BE49-F238E27FC236}">
                    <a16:creationId xmlns:a16="http://schemas.microsoft.com/office/drawing/2014/main" id="{8F3F5A79-9B49-4A26-B58A-9410E23E5FAF}"/>
                  </a:ext>
                </a:extLst>
              </p:cNvPr>
              <p:cNvCxnSpPr/>
              <p:nvPr/>
            </p:nvCxnSpPr>
            <p:spPr>
              <a:xfrm>
                <a:off x="3980137" y="52959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17">
                <a:extLst>
                  <a:ext uri="{FF2B5EF4-FFF2-40B4-BE49-F238E27FC236}">
                    <a16:creationId xmlns:a16="http://schemas.microsoft.com/office/drawing/2014/main" id="{E0ECCEFB-FA95-44E2-9E94-56FA5E75E453}"/>
                  </a:ext>
                </a:extLst>
              </p:cNvPr>
              <p:cNvCxnSpPr/>
              <p:nvPr/>
            </p:nvCxnSpPr>
            <p:spPr>
              <a:xfrm>
                <a:off x="4697775" y="53340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18">
                <a:extLst>
                  <a:ext uri="{FF2B5EF4-FFF2-40B4-BE49-F238E27FC236}">
                    <a16:creationId xmlns:a16="http://schemas.microsoft.com/office/drawing/2014/main" id="{AAAF8E25-1527-4F6A-9C89-86042AD892E9}"/>
                  </a:ext>
                </a:extLst>
              </p:cNvPr>
              <p:cNvCxnSpPr/>
              <p:nvPr/>
            </p:nvCxnSpPr>
            <p:spPr>
              <a:xfrm>
                <a:off x="5412150" y="52959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19">
                <a:extLst>
                  <a:ext uri="{FF2B5EF4-FFF2-40B4-BE49-F238E27FC236}">
                    <a16:creationId xmlns:a16="http://schemas.microsoft.com/office/drawing/2014/main" id="{3CFB0E36-5EC0-4365-9FF9-6255ABE6D345}"/>
                  </a:ext>
                </a:extLst>
              </p:cNvPr>
              <p:cNvCxnSpPr/>
              <p:nvPr/>
            </p:nvCxnSpPr>
            <p:spPr>
              <a:xfrm>
                <a:off x="6109889" y="53340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20">
                <a:extLst>
                  <a:ext uri="{FF2B5EF4-FFF2-40B4-BE49-F238E27FC236}">
                    <a16:creationId xmlns:a16="http://schemas.microsoft.com/office/drawing/2014/main" id="{925A7521-D43E-4950-BEE9-AD02A9C32577}"/>
                  </a:ext>
                </a:extLst>
              </p:cNvPr>
              <p:cNvCxnSpPr/>
              <p:nvPr/>
            </p:nvCxnSpPr>
            <p:spPr>
              <a:xfrm>
                <a:off x="6824264" y="52959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21">
                <a:extLst>
                  <a:ext uri="{FF2B5EF4-FFF2-40B4-BE49-F238E27FC236}">
                    <a16:creationId xmlns:a16="http://schemas.microsoft.com/office/drawing/2014/main" id="{D8833066-D387-49CF-A6DF-651808953F9D}"/>
                  </a:ext>
                </a:extLst>
              </p:cNvPr>
              <p:cNvCxnSpPr/>
              <p:nvPr/>
            </p:nvCxnSpPr>
            <p:spPr>
              <a:xfrm>
                <a:off x="7519589" y="5334000"/>
                <a:ext cx="72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36">
              <a:extLst>
                <a:ext uri="{FF2B5EF4-FFF2-40B4-BE49-F238E27FC236}">
                  <a16:creationId xmlns:a16="http://schemas.microsoft.com/office/drawing/2014/main" id="{048787C8-3990-420F-900B-F9FC195872FE}"/>
                </a:ext>
              </a:extLst>
            </p:cNvPr>
            <p:cNvCxnSpPr/>
            <p:nvPr/>
          </p:nvCxnSpPr>
          <p:spPr>
            <a:xfrm>
              <a:off x="2756180" y="4622007"/>
              <a:ext cx="0" cy="4071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7">
              <a:extLst>
                <a:ext uri="{FF2B5EF4-FFF2-40B4-BE49-F238E27FC236}">
                  <a16:creationId xmlns:a16="http://schemas.microsoft.com/office/drawing/2014/main" id="{C6E37396-5679-44A1-B49F-A3282212EDFA}"/>
                </a:ext>
              </a:extLst>
            </p:cNvPr>
            <p:cNvSpPr txBox="1"/>
            <p:nvPr/>
          </p:nvSpPr>
          <p:spPr>
            <a:xfrm rot="18900000">
              <a:off x="2415646" y="3954060"/>
              <a:ext cx="1593084" cy="27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2001: “Microbiome”</a:t>
              </a:r>
            </a:p>
          </p:txBody>
        </p:sp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D92D42F5-C835-4F5F-B359-D8BC6DBB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031" y="1700808"/>
              <a:ext cx="984164" cy="12084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04590342-89AE-48F8-8716-B218403DF415}"/>
                </a:ext>
              </a:extLst>
            </p:cNvPr>
            <p:cNvSpPr txBox="1"/>
            <p:nvPr/>
          </p:nvSpPr>
          <p:spPr>
            <a:xfrm>
              <a:off x="1654738" y="2962141"/>
              <a:ext cx="1760316" cy="627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chemeClr val="accent1"/>
                  </a:solidFill>
                  <a:cs typeface="+mn-ea"/>
                  <a:sym typeface="+mn-lt"/>
                </a:rPr>
                <a:t>Jill </a:t>
              </a:r>
              <a:r>
                <a:rPr lang="en-CA" sz="1600" dirty="0" err="1">
                  <a:solidFill>
                    <a:schemeClr val="accent1"/>
                  </a:solidFill>
                  <a:cs typeface="+mn-ea"/>
                  <a:sym typeface="+mn-lt"/>
                </a:rPr>
                <a:t>Banfield</a:t>
              </a:r>
              <a:endParaRPr lang="en-CA" sz="1600" dirty="0">
                <a:solidFill>
                  <a:schemeClr val="accent1"/>
                </a:solidFill>
                <a:cs typeface="+mn-ea"/>
                <a:sym typeface="+mn-lt"/>
              </a:endParaRPr>
            </a:p>
            <a:p>
              <a:r>
                <a:rPr lang="en-CA" sz="1200" dirty="0">
                  <a:solidFill>
                    <a:schemeClr val="accent1"/>
                  </a:solidFill>
                  <a:cs typeface="+mn-ea"/>
                  <a:sym typeface="+mn-lt"/>
                </a:rPr>
                <a:t>ourenvironment.berkeley.edu</a:t>
              </a:r>
            </a:p>
            <a:p>
              <a:endParaRPr lang="en-CA" sz="1600" dirty="0">
                <a:cs typeface="+mn-ea"/>
                <a:sym typeface="+mn-lt"/>
              </a:endParaRPr>
            </a:p>
          </p:txBody>
        </p:sp>
        <p:pic>
          <p:nvPicPr>
            <p:cNvPr id="12" name="Picture 2" descr="http://ourenvironment.berkeley.edu/wp-content/uploads/2011/07/banfield-jill.jpg">
              <a:extLst>
                <a:ext uri="{FF2B5EF4-FFF2-40B4-BE49-F238E27FC236}">
                  <a16:creationId xmlns:a16="http://schemas.microsoft.com/office/drawing/2014/main" id="{1C12E3B3-B09E-4950-B6BF-E51F22F41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4493" y="1689910"/>
              <a:ext cx="1077170" cy="12074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25">
              <a:extLst>
                <a:ext uri="{FF2B5EF4-FFF2-40B4-BE49-F238E27FC236}">
                  <a16:creationId xmlns:a16="http://schemas.microsoft.com/office/drawing/2014/main" id="{CDCA1784-C0DB-474A-9982-DFFC69A1B493}"/>
                </a:ext>
              </a:extLst>
            </p:cNvPr>
            <p:cNvCxnSpPr/>
            <p:nvPr/>
          </p:nvCxnSpPr>
          <p:spPr>
            <a:xfrm>
              <a:off x="2313078" y="4622007"/>
              <a:ext cx="0" cy="4071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58D74444-04C8-4122-A926-B02498FE9ABA}"/>
                </a:ext>
              </a:extLst>
            </p:cNvPr>
            <p:cNvSpPr txBox="1"/>
            <p:nvPr/>
          </p:nvSpPr>
          <p:spPr>
            <a:xfrm rot="18900000">
              <a:off x="1877739" y="3733144"/>
              <a:ext cx="2290107" cy="27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chemeClr val="accent6"/>
                  </a:solidFill>
                  <a:cs typeface="+mn-ea"/>
                  <a:sym typeface="+mn-lt"/>
                </a:rPr>
                <a:t>2000: </a:t>
              </a:r>
              <a:r>
                <a:rPr lang="zh-CN" altLang="en-US" sz="1600" dirty="0">
                  <a:solidFill>
                    <a:schemeClr val="accent6"/>
                  </a:solidFill>
                  <a:cs typeface="+mn-ea"/>
                  <a:sym typeface="+mn-lt"/>
                </a:rPr>
                <a:t>宏基因组学发现视紫质</a:t>
              </a:r>
              <a:endParaRPr lang="en-CA" sz="1600" dirty="0">
                <a:solidFill>
                  <a:schemeClr val="accent6"/>
                </a:solidFill>
                <a:cs typeface="+mn-ea"/>
                <a:sym typeface="+mn-lt"/>
              </a:endParaRPr>
            </a:p>
          </p:txBody>
        </p:sp>
        <p:cxnSp>
          <p:nvCxnSpPr>
            <p:cNvPr id="15" name="Straight Connector 28">
              <a:extLst>
                <a:ext uri="{FF2B5EF4-FFF2-40B4-BE49-F238E27FC236}">
                  <a16:creationId xmlns:a16="http://schemas.microsoft.com/office/drawing/2014/main" id="{13B467A6-D6AA-467B-9449-38B14159C51D}"/>
                </a:ext>
              </a:extLst>
            </p:cNvPr>
            <p:cNvCxnSpPr/>
            <p:nvPr/>
          </p:nvCxnSpPr>
          <p:spPr>
            <a:xfrm>
              <a:off x="3808806" y="4622007"/>
              <a:ext cx="0" cy="4071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38E01D19-F81F-416F-8FCD-2C5E9379CC79}"/>
                </a:ext>
              </a:extLst>
            </p:cNvPr>
            <p:cNvSpPr txBox="1"/>
            <p:nvPr/>
          </p:nvSpPr>
          <p:spPr>
            <a:xfrm rot="18900000">
              <a:off x="3411517" y="3719324"/>
              <a:ext cx="2243028" cy="27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chemeClr val="accent1"/>
                  </a:solidFill>
                  <a:cs typeface="+mn-ea"/>
                  <a:sym typeface="+mn-lt"/>
                </a:rPr>
                <a:t>2004:</a:t>
              </a:r>
              <a:r>
                <a:rPr lang="zh-CN" altLang="en-US" sz="1600" dirty="0">
                  <a:solidFill>
                    <a:schemeClr val="accent1"/>
                  </a:solidFill>
                  <a:cs typeface="+mn-ea"/>
                  <a:sym typeface="+mn-lt"/>
                </a:rPr>
                <a:t>排泄酸性矿水宏基因组</a:t>
              </a:r>
              <a:endParaRPr lang="en-CA" sz="16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Straight Connector 30">
              <a:extLst>
                <a:ext uri="{FF2B5EF4-FFF2-40B4-BE49-F238E27FC236}">
                  <a16:creationId xmlns:a16="http://schemas.microsoft.com/office/drawing/2014/main" id="{458ABF90-BE1B-4373-8ABF-8207C75E795F}"/>
                </a:ext>
              </a:extLst>
            </p:cNvPr>
            <p:cNvCxnSpPr/>
            <p:nvPr/>
          </p:nvCxnSpPr>
          <p:spPr>
            <a:xfrm>
              <a:off x="4282865" y="4622007"/>
              <a:ext cx="0" cy="4071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1">
              <a:extLst>
                <a:ext uri="{FF2B5EF4-FFF2-40B4-BE49-F238E27FC236}">
                  <a16:creationId xmlns:a16="http://schemas.microsoft.com/office/drawing/2014/main" id="{88E4CC4E-255C-444D-83BB-507C3FB9D05C}"/>
                </a:ext>
              </a:extLst>
            </p:cNvPr>
            <p:cNvSpPr txBox="1"/>
            <p:nvPr/>
          </p:nvSpPr>
          <p:spPr>
            <a:xfrm rot="18900000">
              <a:off x="3900203" y="3569210"/>
              <a:ext cx="2332488" cy="477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chemeClr val="accent1"/>
                  </a:solidFill>
                  <a:cs typeface="+mn-ea"/>
                  <a:sym typeface="+mn-lt"/>
                </a:rPr>
                <a:t>2005:</a:t>
              </a:r>
              <a:r>
                <a:rPr lang="zh-CN" altLang="en-US" sz="1600" dirty="0">
                  <a:solidFill>
                    <a:schemeClr val="accent1"/>
                  </a:solidFill>
                  <a:cs typeface="+mn-ea"/>
                  <a:sym typeface="+mn-lt"/>
                </a:rPr>
                <a:t>排泄酸性矿水宏转录组、宏蛋白组</a:t>
              </a:r>
              <a:endParaRPr lang="en-CA" sz="16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Straight Connector 32">
              <a:extLst>
                <a:ext uri="{FF2B5EF4-FFF2-40B4-BE49-F238E27FC236}">
                  <a16:creationId xmlns:a16="http://schemas.microsoft.com/office/drawing/2014/main" id="{7D65D530-05C7-4863-8DB1-CB02077C65A0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5235241" y="4469374"/>
              <a:ext cx="521516" cy="559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33">
              <a:extLst>
                <a:ext uri="{FF2B5EF4-FFF2-40B4-BE49-F238E27FC236}">
                  <a16:creationId xmlns:a16="http://schemas.microsoft.com/office/drawing/2014/main" id="{89F578DC-0BF7-4E6C-A9F7-C9D1EB8BF671}"/>
                </a:ext>
              </a:extLst>
            </p:cNvPr>
            <p:cNvSpPr txBox="1"/>
            <p:nvPr/>
          </p:nvSpPr>
          <p:spPr>
            <a:xfrm rot="18900000">
              <a:off x="5568461" y="3876690"/>
              <a:ext cx="1285765" cy="27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2007: </a:t>
              </a:r>
              <a:r>
                <a:rPr lang="zh-CN" altLang="en-US" sz="1600" dirty="0">
                  <a:cs typeface="+mn-ea"/>
                  <a:sym typeface="+mn-lt"/>
                </a:rPr>
                <a:t>全球海洋</a:t>
              </a:r>
              <a:endParaRPr lang="en-CA" sz="1600" dirty="0">
                <a:cs typeface="+mn-ea"/>
                <a:sym typeface="+mn-lt"/>
              </a:endParaRPr>
            </a:p>
          </p:txBody>
        </p:sp>
        <p:cxnSp>
          <p:nvCxnSpPr>
            <p:cNvPr id="21" name="Straight Connector 34">
              <a:extLst>
                <a:ext uri="{FF2B5EF4-FFF2-40B4-BE49-F238E27FC236}">
                  <a16:creationId xmlns:a16="http://schemas.microsoft.com/office/drawing/2014/main" id="{1169E47F-0266-4322-8BED-9DCF32CBC556}"/>
                </a:ext>
              </a:extLst>
            </p:cNvPr>
            <p:cNvCxnSpPr/>
            <p:nvPr/>
          </p:nvCxnSpPr>
          <p:spPr>
            <a:xfrm>
              <a:off x="3263781" y="4578608"/>
              <a:ext cx="545025" cy="450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38">
              <a:extLst>
                <a:ext uri="{FF2B5EF4-FFF2-40B4-BE49-F238E27FC236}">
                  <a16:creationId xmlns:a16="http://schemas.microsoft.com/office/drawing/2014/main" id="{BE58FDAF-876B-49A5-B2B5-C6045FAE6E37}"/>
                </a:ext>
              </a:extLst>
            </p:cNvPr>
            <p:cNvSpPr txBox="1"/>
            <p:nvPr/>
          </p:nvSpPr>
          <p:spPr>
            <a:xfrm rot="18900000">
              <a:off x="3024281" y="4024083"/>
              <a:ext cx="1238687" cy="27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2004:</a:t>
              </a:r>
              <a:r>
                <a:rPr lang="zh-CN" altLang="en-US" sz="1600" dirty="0">
                  <a:cs typeface="+mn-ea"/>
                  <a:sym typeface="+mn-lt"/>
                </a:rPr>
                <a:t>马尾藻海</a:t>
              </a:r>
              <a:endParaRPr lang="en-CA" sz="1600" dirty="0">
                <a:cs typeface="+mn-ea"/>
                <a:sym typeface="+mn-lt"/>
              </a:endParaRPr>
            </a:p>
          </p:txBody>
        </p:sp>
        <p:cxnSp>
          <p:nvCxnSpPr>
            <p:cNvPr id="23" name="Straight Connector 39">
              <a:extLst>
                <a:ext uri="{FF2B5EF4-FFF2-40B4-BE49-F238E27FC236}">
                  <a16:creationId xmlns:a16="http://schemas.microsoft.com/office/drawing/2014/main" id="{4A2B6B7B-E37D-40AF-9599-ECE2386FF42B}"/>
                </a:ext>
              </a:extLst>
            </p:cNvPr>
            <p:cNvCxnSpPr>
              <a:stCxn id="24" idx="1"/>
            </p:cNvCxnSpPr>
            <p:nvPr/>
          </p:nvCxnSpPr>
          <p:spPr>
            <a:xfrm flipH="1">
              <a:off x="4282886" y="4654316"/>
              <a:ext cx="585211" cy="374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BF2DFD26-F2ED-4882-884E-BFBF236054F4}"/>
                </a:ext>
              </a:extLst>
            </p:cNvPr>
            <p:cNvSpPr txBox="1"/>
            <p:nvPr/>
          </p:nvSpPr>
          <p:spPr>
            <a:xfrm rot="18900000">
              <a:off x="4603195" y="3876690"/>
              <a:ext cx="1808860" cy="27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2005: </a:t>
              </a:r>
              <a:r>
                <a:rPr lang="zh-CN" altLang="en-US" sz="1600" dirty="0">
                  <a:solidFill>
                    <a:srgbClr val="7030A0"/>
                  </a:solidFill>
                  <a:cs typeface="+mn-ea"/>
                  <a:sym typeface="+mn-lt"/>
                </a:rPr>
                <a:t>肥胖 </a:t>
              </a:r>
              <a:r>
                <a:rPr lang="en-CA" sz="1600" dirty="0">
                  <a:solidFill>
                    <a:srgbClr val="7030A0"/>
                  </a:solidFill>
                  <a:cs typeface="+mn-ea"/>
                  <a:sym typeface="+mn-lt"/>
                </a:rPr>
                <a:t>/ </a:t>
              </a:r>
              <a:r>
                <a:rPr lang="zh-CN" altLang="en-US" sz="1600" dirty="0">
                  <a:solidFill>
                    <a:srgbClr val="7030A0"/>
                  </a:solidFill>
                  <a:cs typeface="+mn-ea"/>
                  <a:sym typeface="+mn-lt"/>
                </a:rPr>
                <a:t>瘦 双胞胎</a:t>
              </a:r>
              <a:endParaRPr lang="en-CA" sz="1600" dirty="0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cxnSp>
          <p:nvCxnSpPr>
            <p:cNvPr id="25" name="Straight Connector 41">
              <a:extLst>
                <a:ext uri="{FF2B5EF4-FFF2-40B4-BE49-F238E27FC236}">
                  <a16:creationId xmlns:a16="http://schemas.microsoft.com/office/drawing/2014/main" id="{3F57E353-5BDE-4E02-804D-FFD94EFD6A76}"/>
                </a:ext>
              </a:extLst>
            </p:cNvPr>
            <p:cNvCxnSpPr/>
            <p:nvPr/>
          </p:nvCxnSpPr>
          <p:spPr>
            <a:xfrm flipH="1">
              <a:off x="4305663" y="4619893"/>
              <a:ext cx="908522" cy="4093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CC54EB5E-4291-4949-BA2B-A69341743044}"/>
                </a:ext>
              </a:extLst>
            </p:cNvPr>
            <p:cNvSpPr txBox="1"/>
            <p:nvPr/>
          </p:nvSpPr>
          <p:spPr>
            <a:xfrm rot="18900000">
              <a:off x="4902666" y="3617003"/>
              <a:ext cx="2448343" cy="27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2005: Roche 454 – </a:t>
              </a:r>
              <a:r>
                <a:rPr lang="zh-CN" altLang="en-US" sz="1600" dirty="0">
                  <a:cs typeface="+mn-ea"/>
                  <a:sym typeface="+mn-lt"/>
                </a:rPr>
                <a:t>焦磷酸测序</a:t>
              </a:r>
              <a:endParaRPr lang="en-CA" sz="1600" dirty="0">
                <a:cs typeface="+mn-ea"/>
                <a:sym typeface="+mn-lt"/>
              </a:endParaRPr>
            </a:p>
          </p:txBody>
        </p:sp>
        <p:cxnSp>
          <p:nvCxnSpPr>
            <p:cNvPr id="27" name="Straight Connector 46">
              <a:extLst>
                <a:ext uri="{FF2B5EF4-FFF2-40B4-BE49-F238E27FC236}">
                  <a16:creationId xmlns:a16="http://schemas.microsoft.com/office/drawing/2014/main" id="{98240E58-51A2-4F39-BEE6-15E57940896E}"/>
                </a:ext>
              </a:extLst>
            </p:cNvPr>
            <p:cNvCxnSpPr/>
            <p:nvPr/>
          </p:nvCxnSpPr>
          <p:spPr>
            <a:xfrm flipH="1">
              <a:off x="5721193" y="4562774"/>
              <a:ext cx="428123" cy="466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47">
              <a:extLst>
                <a:ext uri="{FF2B5EF4-FFF2-40B4-BE49-F238E27FC236}">
                  <a16:creationId xmlns:a16="http://schemas.microsoft.com/office/drawing/2014/main" id="{169DD6F6-E2A3-4885-BF07-DCFC8F852040}"/>
                </a:ext>
              </a:extLst>
            </p:cNvPr>
            <p:cNvSpPr txBox="1"/>
            <p:nvPr/>
          </p:nvSpPr>
          <p:spPr>
            <a:xfrm rot="18900000">
              <a:off x="5860981" y="3783821"/>
              <a:ext cx="1955326" cy="27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2008: </a:t>
              </a:r>
              <a:r>
                <a:rPr lang="zh-CN" altLang="en-US" sz="1600" dirty="0">
                  <a:cs typeface="+mn-ea"/>
                  <a:sym typeface="+mn-lt"/>
                </a:rPr>
                <a:t>人类微生物组计划</a:t>
              </a:r>
              <a:endParaRPr lang="en-CA" sz="1600" dirty="0">
                <a:cs typeface="+mn-ea"/>
                <a:sym typeface="+mn-lt"/>
              </a:endParaRPr>
            </a:p>
          </p:txBody>
        </p:sp>
        <p:cxnSp>
          <p:nvCxnSpPr>
            <p:cNvPr id="29" name="Straight Connector 48">
              <a:extLst>
                <a:ext uri="{FF2B5EF4-FFF2-40B4-BE49-F238E27FC236}">
                  <a16:creationId xmlns:a16="http://schemas.microsoft.com/office/drawing/2014/main" id="{3AD4378A-E9E6-46B5-858F-F14574AA58A5}"/>
                </a:ext>
              </a:extLst>
            </p:cNvPr>
            <p:cNvCxnSpPr/>
            <p:nvPr/>
          </p:nvCxnSpPr>
          <p:spPr>
            <a:xfrm flipH="1">
              <a:off x="5749638" y="4562774"/>
              <a:ext cx="876098" cy="4510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50">
              <a:extLst>
                <a:ext uri="{FF2B5EF4-FFF2-40B4-BE49-F238E27FC236}">
                  <a16:creationId xmlns:a16="http://schemas.microsoft.com/office/drawing/2014/main" id="{8032CF6A-DA10-44EA-AA1D-A577CE0F745B}"/>
                </a:ext>
              </a:extLst>
            </p:cNvPr>
            <p:cNvSpPr txBox="1"/>
            <p:nvPr/>
          </p:nvSpPr>
          <p:spPr>
            <a:xfrm rot="18900000">
              <a:off x="6318432" y="3899965"/>
              <a:ext cx="1620546" cy="27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2008: </a:t>
              </a:r>
              <a:r>
                <a:rPr lang="zh-CN" altLang="en-US" sz="1600" dirty="0">
                  <a:cs typeface="+mn-ea"/>
                  <a:sym typeface="+mn-lt"/>
                </a:rPr>
                <a:t>宏基因组计划</a:t>
              </a:r>
              <a:endParaRPr lang="en-CA" sz="1600" dirty="0">
                <a:cs typeface="+mn-ea"/>
                <a:sym typeface="+mn-lt"/>
              </a:endParaRPr>
            </a:p>
          </p:txBody>
        </p:sp>
        <p:cxnSp>
          <p:nvCxnSpPr>
            <p:cNvPr id="31" name="Straight Connector 42">
              <a:extLst>
                <a:ext uri="{FF2B5EF4-FFF2-40B4-BE49-F238E27FC236}">
                  <a16:creationId xmlns:a16="http://schemas.microsoft.com/office/drawing/2014/main" id="{F2AF3650-A6BF-4774-B94E-BF48A4FEA168}"/>
                </a:ext>
              </a:extLst>
            </p:cNvPr>
            <p:cNvCxnSpPr/>
            <p:nvPr/>
          </p:nvCxnSpPr>
          <p:spPr>
            <a:xfrm flipH="1">
              <a:off x="6102432" y="4695461"/>
              <a:ext cx="829940" cy="3362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49">
              <a:extLst>
                <a:ext uri="{FF2B5EF4-FFF2-40B4-BE49-F238E27FC236}">
                  <a16:creationId xmlns:a16="http://schemas.microsoft.com/office/drawing/2014/main" id="{8753C141-0A43-4901-A09C-4599A37B3AC3}"/>
                </a:ext>
              </a:extLst>
            </p:cNvPr>
            <p:cNvSpPr txBox="1"/>
            <p:nvPr/>
          </p:nvSpPr>
          <p:spPr>
            <a:xfrm rot="18900000">
              <a:off x="6754056" y="4029856"/>
              <a:ext cx="1519851" cy="27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rgbClr val="FF0000"/>
                  </a:solidFill>
                  <a:cs typeface="+mn-ea"/>
                  <a:sym typeface="+mn-lt"/>
                </a:rPr>
                <a:t>2009: </a:t>
              </a:r>
              <a:r>
                <a:rPr lang="en-CA" sz="1600" dirty="0" err="1">
                  <a:solidFill>
                    <a:srgbClr val="FF0000"/>
                  </a:solidFill>
                  <a:cs typeface="+mn-ea"/>
                  <a:sym typeface="+mn-lt"/>
                </a:rPr>
                <a:t>Mothur</a:t>
              </a:r>
              <a:r>
                <a:rPr lang="en-CA" sz="1600" dirty="0">
                  <a:solidFill>
                    <a:srgbClr val="FF0000"/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srgbClr val="FF0000"/>
                  </a:solidFill>
                  <a:cs typeface="+mn-ea"/>
                  <a:sym typeface="+mn-lt"/>
                </a:rPr>
                <a:t>发布</a:t>
              </a:r>
              <a:endParaRPr lang="en-CA" sz="1600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pic>
          <p:nvPicPr>
            <p:cNvPr id="33" name="Picture 3">
              <a:extLst>
                <a:ext uri="{FF2B5EF4-FFF2-40B4-BE49-F238E27FC236}">
                  <a16:creationId xmlns:a16="http://schemas.microsoft.com/office/drawing/2014/main" id="{D73C34B3-B912-4890-AA9C-5A685AEFF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4758" y="1712923"/>
              <a:ext cx="1628775" cy="857250"/>
            </a:xfrm>
            <a:prstGeom prst="rect">
              <a:avLst/>
            </a:prstGeom>
          </p:spPr>
        </p:pic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9A33199D-9758-4A05-BB54-351DF151D63C}"/>
                </a:ext>
              </a:extLst>
            </p:cNvPr>
            <p:cNvSpPr txBox="1"/>
            <p:nvPr/>
          </p:nvSpPr>
          <p:spPr>
            <a:xfrm>
              <a:off x="7299804" y="1822582"/>
              <a:ext cx="1248783" cy="426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cs typeface="+mn-ea"/>
                  <a:sym typeface="+mn-lt"/>
                </a:rPr>
                <a:t>Pat </a:t>
              </a:r>
              <a:r>
                <a:rPr lang="en-US" sz="1600" dirty="0" err="1">
                  <a:solidFill>
                    <a:srgbClr val="FF0000"/>
                  </a:solidFill>
                  <a:cs typeface="+mn-ea"/>
                  <a:sym typeface="+mn-lt"/>
                </a:rPr>
                <a:t>Schloss</a:t>
              </a:r>
              <a:endParaRPr lang="en-US" sz="1600" dirty="0">
                <a:solidFill>
                  <a:srgbClr val="FF0000"/>
                </a:solidFill>
                <a:cs typeface="+mn-ea"/>
                <a:sym typeface="+mn-lt"/>
              </a:endParaRPr>
            </a:p>
            <a:p>
              <a:r>
                <a:rPr lang="en-US" sz="1200" dirty="0">
                  <a:solidFill>
                    <a:srgbClr val="FF0000"/>
                  </a:solidFill>
                  <a:cs typeface="+mn-ea"/>
                  <a:sym typeface="+mn-lt"/>
                </a:rPr>
                <a:t>www.schlosslab.org</a:t>
              </a:r>
            </a:p>
          </p:txBody>
        </p:sp>
        <p:sp>
          <p:nvSpPr>
            <p:cNvPr id="35" name="TextBox 23">
              <a:extLst>
                <a:ext uri="{FF2B5EF4-FFF2-40B4-BE49-F238E27FC236}">
                  <a16:creationId xmlns:a16="http://schemas.microsoft.com/office/drawing/2014/main" id="{202DA306-30A9-41A5-A233-AD5D4FAB522D}"/>
                </a:ext>
              </a:extLst>
            </p:cNvPr>
            <p:cNvSpPr txBox="1"/>
            <p:nvPr/>
          </p:nvSpPr>
          <p:spPr>
            <a:xfrm>
              <a:off x="564575" y="2969789"/>
              <a:ext cx="1123606" cy="426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err="1">
                  <a:solidFill>
                    <a:schemeClr val="accent6"/>
                  </a:solidFill>
                  <a:cs typeface="+mn-ea"/>
                  <a:sym typeface="+mn-lt"/>
                </a:rPr>
                <a:t>Oded</a:t>
              </a:r>
              <a:r>
                <a:rPr lang="en-CA" sz="1600" dirty="0">
                  <a:solidFill>
                    <a:schemeClr val="accent6"/>
                  </a:solidFill>
                  <a:cs typeface="+mn-ea"/>
                  <a:sym typeface="+mn-lt"/>
                </a:rPr>
                <a:t> </a:t>
              </a:r>
              <a:r>
                <a:rPr lang="en-CA" sz="1600" dirty="0" err="1">
                  <a:solidFill>
                    <a:schemeClr val="accent6"/>
                  </a:solidFill>
                  <a:cs typeface="+mn-ea"/>
                  <a:sym typeface="+mn-lt"/>
                </a:rPr>
                <a:t>Béjà</a:t>
              </a:r>
              <a:endParaRPr lang="en-CA" sz="1600" dirty="0">
                <a:solidFill>
                  <a:schemeClr val="accent6"/>
                </a:solidFill>
                <a:cs typeface="+mn-ea"/>
                <a:sym typeface="+mn-lt"/>
              </a:endParaRPr>
            </a:p>
            <a:p>
              <a:r>
                <a:rPr lang="en-CA" sz="1200" dirty="0">
                  <a:solidFill>
                    <a:schemeClr val="accent6"/>
                  </a:solidFill>
                  <a:cs typeface="+mn-ea"/>
                  <a:sym typeface="+mn-lt"/>
                </a:rPr>
                <a:t>rbni.technion.ac.il</a:t>
              </a:r>
            </a:p>
          </p:txBody>
        </p:sp>
        <p:pic>
          <p:nvPicPr>
            <p:cNvPr id="36" name="Picture 2" descr="https://gordonlab.wustl.edu/PeoplePhotos/Gordon.jpg">
              <a:extLst>
                <a:ext uri="{FF2B5EF4-FFF2-40B4-BE49-F238E27FC236}">
                  <a16:creationId xmlns:a16="http://schemas.microsoft.com/office/drawing/2014/main" id="{DA9B4339-8673-4D98-A225-E98D8C89A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4369" y="1682496"/>
              <a:ext cx="1208496" cy="1208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23">
              <a:extLst>
                <a:ext uri="{FF2B5EF4-FFF2-40B4-BE49-F238E27FC236}">
                  <a16:creationId xmlns:a16="http://schemas.microsoft.com/office/drawing/2014/main" id="{BC670CBE-426A-4C30-9894-E5782CFF8E8B}"/>
                </a:ext>
              </a:extLst>
            </p:cNvPr>
            <p:cNvSpPr txBox="1"/>
            <p:nvPr/>
          </p:nvSpPr>
          <p:spPr>
            <a:xfrm>
              <a:off x="4012851" y="2090049"/>
              <a:ext cx="1268765" cy="82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chemeClr val="accent1"/>
                  </a:solidFill>
                  <a:cs typeface="+mn-ea"/>
                  <a:sym typeface="+mn-lt"/>
                </a:rPr>
                <a:t>	</a:t>
              </a:r>
            </a:p>
            <a:p>
              <a:r>
                <a:rPr lang="en-CA" sz="1600" dirty="0">
                  <a:solidFill>
                    <a:srgbClr val="7030A0"/>
                  </a:solidFill>
                  <a:cs typeface="+mn-ea"/>
                  <a:sym typeface="+mn-lt"/>
                </a:rPr>
                <a:t>Jeffrey Gordon</a:t>
              </a:r>
            </a:p>
            <a:p>
              <a:r>
                <a:rPr lang="en-CA" sz="1200" dirty="0">
                  <a:solidFill>
                    <a:srgbClr val="7030A0"/>
                  </a:solidFill>
                  <a:cs typeface="+mn-ea"/>
                  <a:sym typeface="+mn-lt"/>
                </a:rPr>
                <a:t>gordonlab.wustl.edu</a:t>
              </a:r>
            </a:p>
            <a:p>
              <a:endParaRPr lang="en-CA" sz="1600" dirty="0"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1466408E-B72C-4380-91B5-BD79E48133DD}"/>
              </a:ext>
            </a:extLst>
          </p:cNvPr>
          <p:cNvSpPr/>
          <p:nvPr/>
        </p:nvSpPr>
        <p:spPr>
          <a:xfrm>
            <a:off x="3102988" y="6428615"/>
            <a:ext cx="7341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7"/>
              </a:rPr>
              <a:t>下次诺贝尔奖会是他吗？肠道微生物组领域开创者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7"/>
              </a:rPr>
              <a:t>Jeffrey Gordon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621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55F49CE-0828-4E3D-9CA0-72390F51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6C31672-9EFD-43F5-8FB8-D9A9BA0B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发展史</a:t>
            </a:r>
            <a:r>
              <a:rPr lang="en-US" altLang="zh-CN" dirty="0"/>
              <a:t>. 3</a:t>
            </a:r>
            <a:r>
              <a:rPr lang="zh-CN" altLang="en-US" dirty="0"/>
              <a:t>遍地开花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01E590B-285D-4B95-B451-B8F08EF70E12}"/>
              </a:ext>
            </a:extLst>
          </p:cNvPr>
          <p:cNvGrpSpPr/>
          <p:nvPr/>
        </p:nvGrpSpPr>
        <p:grpSpPr>
          <a:xfrm>
            <a:off x="802690" y="1424885"/>
            <a:ext cx="10740461" cy="5473826"/>
            <a:chOff x="230165" y="1267302"/>
            <a:chExt cx="8990450" cy="4581941"/>
          </a:xfrm>
        </p:grpSpPr>
        <p:sp>
          <p:nvSpPr>
            <p:cNvPr id="6" name="Right Arrow 4">
              <a:extLst>
                <a:ext uri="{FF2B5EF4-FFF2-40B4-BE49-F238E27FC236}">
                  <a16:creationId xmlns:a16="http://schemas.microsoft.com/office/drawing/2014/main" id="{DE9019BB-6408-4D73-89C1-52C7125FA47A}"/>
                </a:ext>
              </a:extLst>
            </p:cNvPr>
            <p:cNvSpPr/>
            <p:nvPr/>
          </p:nvSpPr>
          <p:spPr>
            <a:xfrm>
              <a:off x="2002980" y="4806255"/>
              <a:ext cx="5400000" cy="1042988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600" dirty="0">
                  <a:cs typeface="+mn-ea"/>
                  <a:sym typeface="+mn-lt"/>
                </a:rPr>
                <a:t>2010s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25E7DD-B003-4D47-BCAF-24699CA956E6}"/>
                </a:ext>
              </a:extLst>
            </p:cNvPr>
            <p:cNvCxnSpPr/>
            <p:nvPr/>
          </p:nvCxnSpPr>
          <p:spPr>
            <a:xfrm flipH="1">
              <a:off x="3680091" y="4668156"/>
              <a:ext cx="1937190" cy="4071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26">
              <a:extLst>
                <a:ext uri="{FF2B5EF4-FFF2-40B4-BE49-F238E27FC236}">
                  <a16:creationId xmlns:a16="http://schemas.microsoft.com/office/drawing/2014/main" id="{59C3B459-AF92-412D-81D4-6B55CE3FA26D}"/>
                </a:ext>
              </a:extLst>
            </p:cNvPr>
            <p:cNvSpPr txBox="1"/>
            <p:nvPr/>
          </p:nvSpPr>
          <p:spPr>
            <a:xfrm rot="18900000">
              <a:off x="5197378" y="3626517"/>
              <a:ext cx="2580579" cy="28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chemeClr val="accent1"/>
                  </a:solidFill>
                  <a:cs typeface="+mn-ea"/>
                  <a:sym typeface="+mn-lt"/>
                </a:rPr>
                <a:t>2014: Oxford </a:t>
              </a:r>
              <a:r>
                <a:rPr lang="en-CA" sz="1600" dirty="0" err="1">
                  <a:solidFill>
                    <a:schemeClr val="accent1"/>
                  </a:solidFill>
                  <a:cs typeface="+mn-ea"/>
                  <a:sym typeface="+mn-lt"/>
                </a:rPr>
                <a:t>Nanopore</a:t>
              </a:r>
              <a:r>
                <a:rPr lang="en-CA" sz="1600" dirty="0">
                  <a:solidFill>
                    <a:schemeClr val="accent1"/>
                  </a:solidFill>
                  <a:cs typeface="+mn-ea"/>
                  <a:sym typeface="+mn-lt"/>
                </a:rPr>
                <a:t> </a:t>
              </a:r>
              <a:r>
                <a:rPr lang="en-CA" sz="1600" dirty="0" err="1">
                  <a:solidFill>
                    <a:schemeClr val="accent1"/>
                  </a:solidFill>
                  <a:cs typeface="+mn-ea"/>
                  <a:sym typeface="+mn-lt"/>
                </a:rPr>
                <a:t>MinION</a:t>
              </a:r>
              <a:endParaRPr lang="en-CA" sz="16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9" name="Straight Connector 36">
              <a:extLst>
                <a:ext uri="{FF2B5EF4-FFF2-40B4-BE49-F238E27FC236}">
                  <a16:creationId xmlns:a16="http://schemas.microsoft.com/office/drawing/2014/main" id="{9C5B16F4-B70B-4612-BCE5-EAE859469D87}"/>
                </a:ext>
              </a:extLst>
            </p:cNvPr>
            <p:cNvCxnSpPr/>
            <p:nvPr/>
          </p:nvCxnSpPr>
          <p:spPr>
            <a:xfrm>
              <a:off x="2269179" y="4649093"/>
              <a:ext cx="0" cy="4071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8384F5CC-D274-468D-BCC5-AEB8D9BC4426}"/>
                </a:ext>
              </a:extLst>
            </p:cNvPr>
            <p:cNvSpPr txBox="1"/>
            <p:nvPr/>
          </p:nvSpPr>
          <p:spPr>
            <a:xfrm rot="18900000">
              <a:off x="1856623" y="3799248"/>
              <a:ext cx="2006283" cy="28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2010: </a:t>
              </a:r>
              <a:r>
                <a:rPr lang="zh-CN" altLang="en-US" sz="1600" dirty="0">
                  <a:cs typeface="+mn-ea"/>
                  <a:sym typeface="+mn-lt"/>
                </a:rPr>
                <a:t>地球微生物组计划</a:t>
              </a:r>
              <a:endParaRPr lang="en-CA" sz="1600" dirty="0">
                <a:cs typeface="+mn-ea"/>
                <a:sym typeface="+mn-lt"/>
              </a:endParaRPr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4C3D78E7-37F9-4AFA-A579-97A8F0FFBB31}"/>
                </a:ext>
              </a:extLst>
            </p:cNvPr>
            <p:cNvSpPr txBox="1"/>
            <p:nvPr/>
          </p:nvSpPr>
          <p:spPr>
            <a:xfrm>
              <a:off x="4999768" y="1369095"/>
              <a:ext cx="1576902" cy="1313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>
                  <a:cs typeface="+mn-ea"/>
                  <a:sym typeface="+mn-lt"/>
                </a:rPr>
                <a:t>The microbiome of</a:t>
              </a:r>
              <a:endParaRPr lang="en-CA" sz="1600" dirty="0">
                <a:cs typeface="+mn-ea"/>
                <a:sym typeface="+mn-lt"/>
              </a:endParaRPr>
            </a:p>
            <a:p>
              <a:r>
                <a:rPr lang="zh-CN" altLang="en-US" sz="1600" dirty="0">
                  <a:cs typeface="+mn-ea"/>
                  <a:sym typeface="+mn-lt"/>
                </a:rPr>
                <a:t>旱冰</a:t>
              </a:r>
              <a:endParaRPr lang="en-US" altLang="zh-CN" sz="1600" dirty="0">
                <a:cs typeface="+mn-ea"/>
                <a:sym typeface="+mn-lt"/>
              </a:endParaRPr>
            </a:p>
            <a:p>
              <a:r>
                <a:rPr lang="zh-CN" altLang="en-US" sz="1600" dirty="0">
                  <a:cs typeface="+mn-ea"/>
                  <a:sym typeface="+mn-lt"/>
                </a:rPr>
                <a:t>接吻</a:t>
              </a:r>
              <a:endParaRPr lang="en-US" altLang="zh-CN" sz="1600" dirty="0">
                <a:cs typeface="+mn-ea"/>
                <a:sym typeface="+mn-lt"/>
              </a:endParaRPr>
            </a:p>
            <a:p>
              <a:r>
                <a:rPr lang="zh-CN" altLang="en-US" sz="1600" dirty="0">
                  <a:cs typeface="+mn-ea"/>
                  <a:sym typeface="+mn-lt"/>
                </a:rPr>
                <a:t>手机</a:t>
              </a:r>
              <a:endParaRPr lang="en-US" altLang="zh-CN" sz="1600" dirty="0">
                <a:cs typeface="+mn-ea"/>
                <a:sym typeface="+mn-lt"/>
              </a:endParaRPr>
            </a:p>
            <a:p>
              <a:r>
                <a:rPr lang="zh-CN" altLang="en-US" sz="1600" dirty="0">
                  <a:cs typeface="+mn-ea"/>
                  <a:sym typeface="+mn-lt"/>
                </a:rPr>
                <a:t>啤酒</a:t>
              </a:r>
              <a:endParaRPr lang="en-US" altLang="zh-CN" sz="1600" dirty="0">
                <a:cs typeface="+mn-ea"/>
                <a:sym typeface="+mn-lt"/>
              </a:endParaRPr>
            </a:p>
            <a:p>
              <a:r>
                <a:rPr lang="zh-CN" altLang="en-US" sz="1600" dirty="0">
                  <a:cs typeface="+mn-ea"/>
                  <a:sym typeface="+mn-lt"/>
                </a:rPr>
                <a:t>爱尔兰橄榄球员</a:t>
              </a:r>
              <a:endParaRPr lang="en-CA" sz="1600" dirty="0">
                <a:cs typeface="+mn-ea"/>
                <a:sym typeface="+mn-lt"/>
              </a:endParaRPr>
            </a:p>
          </p:txBody>
        </p:sp>
        <p:cxnSp>
          <p:nvCxnSpPr>
            <p:cNvPr id="12" name="Straight Connector 24">
              <a:extLst>
                <a:ext uri="{FF2B5EF4-FFF2-40B4-BE49-F238E27FC236}">
                  <a16:creationId xmlns:a16="http://schemas.microsoft.com/office/drawing/2014/main" id="{5252B34E-63DE-4D22-9AAD-992754C7CBDA}"/>
                </a:ext>
              </a:extLst>
            </p:cNvPr>
            <p:cNvCxnSpPr>
              <a:stCxn id="13" idx="1"/>
            </p:cNvCxnSpPr>
            <p:nvPr/>
          </p:nvCxnSpPr>
          <p:spPr>
            <a:xfrm flipH="1">
              <a:off x="2924435" y="4647771"/>
              <a:ext cx="1363118" cy="408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ECB21DA0-8364-4A99-8CB1-8913D6AF3687}"/>
                </a:ext>
              </a:extLst>
            </p:cNvPr>
            <p:cNvSpPr txBox="1"/>
            <p:nvPr/>
          </p:nvSpPr>
          <p:spPr>
            <a:xfrm rot="18900000">
              <a:off x="3917889" y="3510577"/>
              <a:ext cx="2524223" cy="489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2013: Mouse microbiome from </a:t>
              </a:r>
            </a:p>
            <a:p>
              <a:r>
                <a:rPr lang="en-CA" sz="1600" dirty="0">
                  <a:cs typeface="+mn-ea"/>
                  <a:sym typeface="+mn-lt"/>
                </a:rPr>
                <a:t>strictly bioinformatics lab </a:t>
              </a:r>
            </a:p>
          </p:txBody>
        </p:sp>
        <p:cxnSp>
          <p:nvCxnSpPr>
            <p:cNvPr id="14" name="Straight Connector 27">
              <a:extLst>
                <a:ext uri="{FF2B5EF4-FFF2-40B4-BE49-F238E27FC236}">
                  <a16:creationId xmlns:a16="http://schemas.microsoft.com/office/drawing/2014/main" id="{719F313E-3A8F-48F4-8867-E564B0B2E57A}"/>
                </a:ext>
              </a:extLst>
            </p:cNvPr>
            <p:cNvCxnSpPr>
              <a:stCxn id="15" idx="1"/>
            </p:cNvCxnSpPr>
            <p:nvPr/>
          </p:nvCxnSpPr>
          <p:spPr>
            <a:xfrm flipH="1">
              <a:off x="2472777" y="4590283"/>
              <a:ext cx="797155" cy="4660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0D9425AF-8104-4A10-8547-7746830C0BB7}"/>
                </a:ext>
              </a:extLst>
            </p:cNvPr>
            <p:cNvSpPr txBox="1"/>
            <p:nvPr/>
          </p:nvSpPr>
          <p:spPr>
            <a:xfrm rot="18900000">
              <a:off x="3014538" y="3832015"/>
              <a:ext cx="1743931" cy="28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2011: Illumina </a:t>
              </a:r>
              <a:r>
                <a:rPr lang="en-CA" sz="1600" dirty="0" err="1">
                  <a:cs typeface="+mn-ea"/>
                  <a:sym typeface="+mn-lt"/>
                </a:rPr>
                <a:t>MiSeq</a:t>
              </a:r>
              <a:endParaRPr lang="en-CA" sz="1600" dirty="0">
                <a:cs typeface="+mn-ea"/>
                <a:sym typeface="+mn-lt"/>
              </a:endParaRPr>
            </a:p>
          </p:txBody>
        </p:sp>
        <p:cxnSp>
          <p:nvCxnSpPr>
            <p:cNvPr id="16" name="Straight Connector 29">
              <a:extLst>
                <a:ext uri="{FF2B5EF4-FFF2-40B4-BE49-F238E27FC236}">
                  <a16:creationId xmlns:a16="http://schemas.microsoft.com/office/drawing/2014/main" id="{84E60809-5A3D-4AC7-9575-FAE849F42E91}"/>
                </a:ext>
              </a:extLst>
            </p:cNvPr>
            <p:cNvCxnSpPr/>
            <p:nvPr/>
          </p:nvCxnSpPr>
          <p:spPr>
            <a:xfrm>
              <a:off x="2008720" y="4649092"/>
              <a:ext cx="240752" cy="4071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30">
              <a:extLst>
                <a:ext uri="{FF2B5EF4-FFF2-40B4-BE49-F238E27FC236}">
                  <a16:creationId xmlns:a16="http://schemas.microsoft.com/office/drawing/2014/main" id="{7954EBBA-B726-428D-940E-372484A71B4A}"/>
                </a:ext>
              </a:extLst>
            </p:cNvPr>
            <p:cNvSpPr txBox="1"/>
            <p:nvPr/>
          </p:nvSpPr>
          <p:spPr>
            <a:xfrm rot="18900000">
              <a:off x="1507139" y="3759058"/>
              <a:ext cx="2165959" cy="28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2010: Illumina </a:t>
              </a:r>
              <a:r>
                <a:rPr lang="en-CA" sz="1600" dirty="0" err="1">
                  <a:cs typeface="+mn-ea"/>
                  <a:sym typeface="+mn-lt"/>
                </a:rPr>
                <a:t>HiSeq</a:t>
              </a:r>
              <a:r>
                <a:rPr lang="en-CA" sz="1600" dirty="0">
                  <a:cs typeface="+mn-ea"/>
                  <a:sym typeface="+mn-lt"/>
                </a:rPr>
                <a:t> 2000</a:t>
              </a:r>
            </a:p>
          </p:txBody>
        </p:sp>
        <p:cxnSp>
          <p:nvCxnSpPr>
            <p:cNvPr id="18" name="Straight Connector 31">
              <a:extLst>
                <a:ext uri="{FF2B5EF4-FFF2-40B4-BE49-F238E27FC236}">
                  <a16:creationId xmlns:a16="http://schemas.microsoft.com/office/drawing/2014/main" id="{ABCBED1A-3D91-4173-A83C-106CC2FB355F}"/>
                </a:ext>
              </a:extLst>
            </p:cNvPr>
            <p:cNvCxnSpPr/>
            <p:nvPr/>
          </p:nvCxnSpPr>
          <p:spPr>
            <a:xfrm flipH="1">
              <a:off x="2269179" y="4649092"/>
              <a:ext cx="269815" cy="4071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32">
              <a:extLst>
                <a:ext uri="{FF2B5EF4-FFF2-40B4-BE49-F238E27FC236}">
                  <a16:creationId xmlns:a16="http://schemas.microsoft.com/office/drawing/2014/main" id="{BC56F1A6-C2CF-49C2-A7C2-10327B720A8C}"/>
                </a:ext>
              </a:extLst>
            </p:cNvPr>
            <p:cNvSpPr txBox="1"/>
            <p:nvPr/>
          </p:nvSpPr>
          <p:spPr>
            <a:xfrm rot="18900000">
              <a:off x="2263825" y="3965015"/>
              <a:ext cx="1460164" cy="28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2010: </a:t>
              </a:r>
              <a:r>
                <a:rPr lang="en-CA" sz="1600" dirty="0" err="1">
                  <a:cs typeface="+mn-ea"/>
                  <a:sym typeface="+mn-lt"/>
                </a:rPr>
                <a:t>PacBio</a:t>
              </a:r>
              <a:r>
                <a:rPr lang="en-CA" sz="1600" dirty="0">
                  <a:cs typeface="+mn-ea"/>
                  <a:sym typeface="+mn-lt"/>
                </a:rPr>
                <a:t> RS</a:t>
              </a:r>
            </a:p>
          </p:txBody>
        </p:sp>
        <p:sp>
          <p:nvSpPr>
            <p:cNvPr id="20" name="Left Brace 7">
              <a:extLst>
                <a:ext uri="{FF2B5EF4-FFF2-40B4-BE49-F238E27FC236}">
                  <a16:creationId xmlns:a16="http://schemas.microsoft.com/office/drawing/2014/main" id="{01EAE1BB-233B-40B1-AB67-67AE970C1EA5}"/>
                </a:ext>
              </a:extLst>
            </p:cNvPr>
            <p:cNvSpPr/>
            <p:nvPr/>
          </p:nvSpPr>
          <p:spPr>
            <a:xfrm>
              <a:off x="4587157" y="1446571"/>
              <a:ext cx="437104" cy="1036606"/>
            </a:xfrm>
            <a:prstGeom prst="leftBrac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>
                <a:cs typeface="+mn-ea"/>
                <a:sym typeface="+mn-lt"/>
              </a:endParaRPr>
            </a:p>
          </p:txBody>
        </p:sp>
        <p:sp>
          <p:nvSpPr>
            <p:cNvPr id="21" name="Left Brace 33">
              <a:extLst>
                <a:ext uri="{FF2B5EF4-FFF2-40B4-BE49-F238E27FC236}">
                  <a16:creationId xmlns:a16="http://schemas.microsoft.com/office/drawing/2014/main" id="{633B94F5-8EC6-413F-8C26-85BF0000747A}"/>
                </a:ext>
              </a:extLst>
            </p:cNvPr>
            <p:cNvSpPr/>
            <p:nvPr/>
          </p:nvSpPr>
          <p:spPr>
            <a:xfrm rot="10800000">
              <a:off x="6514936" y="1458941"/>
              <a:ext cx="437104" cy="1036606"/>
            </a:xfrm>
            <a:prstGeom prst="leftBrac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>
                <a:cs typeface="+mn-ea"/>
                <a:sym typeface="+mn-lt"/>
              </a:endParaRPr>
            </a:p>
          </p:txBody>
        </p: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A56EC0AF-7B1E-495E-8CC9-83AB0AAE150F}"/>
                </a:ext>
              </a:extLst>
            </p:cNvPr>
            <p:cNvCxnSpPr/>
            <p:nvPr/>
          </p:nvCxnSpPr>
          <p:spPr>
            <a:xfrm flipH="1">
              <a:off x="2682022" y="4541561"/>
              <a:ext cx="1124654" cy="5147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5">
              <a:extLst>
                <a:ext uri="{FF2B5EF4-FFF2-40B4-BE49-F238E27FC236}">
                  <a16:creationId xmlns:a16="http://schemas.microsoft.com/office/drawing/2014/main" id="{73EBCC4F-02C0-4724-A67B-320639AC95D8}"/>
                </a:ext>
              </a:extLst>
            </p:cNvPr>
            <p:cNvSpPr txBox="1"/>
            <p:nvPr/>
          </p:nvSpPr>
          <p:spPr>
            <a:xfrm rot="18900000">
              <a:off x="3497534" y="3613733"/>
              <a:ext cx="2006283" cy="489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chemeClr val="accent1"/>
                  </a:solidFill>
                  <a:cs typeface="+mn-ea"/>
                  <a:sym typeface="+mn-lt"/>
                </a:rPr>
                <a:t>2012:  Built environment</a:t>
              </a:r>
            </a:p>
            <a:p>
              <a:r>
                <a:rPr lang="en-CA" sz="1600" dirty="0">
                  <a:solidFill>
                    <a:schemeClr val="accent1"/>
                  </a:solidFill>
                  <a:cs typeface="+mn-ea"/>
                  <a:sym typeface="+mn-lt"/>
                </a:rPr>
                <a:t>microbiome</a:t>
              </a:r>
            </a:p>
          </p:txBody>
        </p:sp>
        <p:pic>
          <p:nvPicPr>
            <p:cNvPr id="24" name="Picture 2" descr="https://tedcdnpi-a.akamaihd.net/r/images.ted.com/images/ted/6b6589338b03f27ab6c1ba727afa0d9d2393bba3_1600x1200.jpg?ll=1&amp;quality=89&amp;w=800">
              <a:extLst>
                <a:ext uri="{FF2B5EF4-FFF2-40B4-BE49-F238E27FC236}">
                  <a16:creationId xmlns:a16="http://schemas.microsoft.com/office/drawing/2014/main" id="{F719988B-D79D-455E-AC77-5BAC262FE5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83281" y="1267302"/>
              <a:ext cx="1646884" cy="13633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CA0CC978-EF98-45D0-905F-F040F9EB37F0}"/>
                </a:ext>
              </a:extLst>
            </p:cNvPr>
            <p:cNvSpPr txBox="1"/>
            <p:nvPr/>
          </p:nvSpPr>
          <p:spPr>
            <a:xfrm>
              <a:off x="3354745" y="1816961"/>
              <a:ext cx="1252182" cy="28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chemeClr val="accent1"/>
                  </a:solidFill>
                  <a:cs typeface="+mn-ea"/>
                  <a:sym typeface="+mn-lt"/>
                </a:rPr>
                <a:t>Jessica Green</a:t>
              </a:r>
            </a:p>
          </p:txBody>
        </p:sp>
        <p:cxnSp>
          <p:nvCxnSpPr>
            <p:cNvPr id="26" name="Straight Connector 40">
              <a:extLst>
                <a:ext uri="{FF2B5EF4-FFF2-40B4-BE49-F238E27FC236}">
                  <a16:creationId xmlns:a16="http://schemas.microsoft.com/office/drawing/2014/main" id="{A07912FC-0DF7-4942-A343-6B0267FCA3E2}"/>
                </a:ext>
              </a:extLst>
            </p:cNvPr>
            <p:cNvCxnSpPr/>
            <p:nvPr/>
          </p:nvCxnSpPr>
          <p:spPr>
            <a:xfrm flipH="1">
              <a:off x="2255212" y="4615927"/>
              <a:ext cx="624080" cy="440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43">
              <a:extLst>
                <a:ext uri="{FF2B5EF4-FFF2-40B4-BE49-F238E27FC236}">
                  <a16:creationId xmlns:a16="http://schemas.microsoft.com/office/drawing/2014/main" id="{B033309B-81A5-4BF4-82D8-A5F17719016B}"/>
                </a:ext>
              </a:extLst>
            </p:cNvPr>
            <p:cNvSpPr txBox="1"/>
            <p:nvPr/>
          </p:nvSpPr>
          <p:spPr>
            <a:xfrm rot="18900000">
              <a:off x="2576700" y="3882300"/>
              <a:ext cx="1758047" cy="28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chemeClr val="accent6"/>
                  </a:solidFill>
                  <a:cs typeface="+mn-ea"/>
                  <a:sym typeface="+mn-lt"/>
                </a:rPr>
                <a:t>2010: QIIME pipeline</a:t>
              </a:r>
            </a:p>
          </p:txBody>
        </p:sp>
        <p:pic>
          <p:nvPicPr>
            <p:cNvPr id="28" name="Picture 4" descr="http://evomicsorg.wpengine.netdna-cdn.com/wp-content/uploads/2014/01/Knight-345x239.jpg">
              <a:extLst>
                <a:ext uri="{FF2B5EF4-FFF2-40B4-BE49-F238E27FC236}">
                  <a16:creationId xmlns:a16="http://schemas.microsoft.com/office/drawing/2014/main" id="{6A9C9F9C-5CFE-4FEF-8400-1D6EDE233C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0165" y="2778764"/>
              <a:ext cx="1683824" cy="1523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45">
              <a:extLst>
                <a:ext uri="{FF2B5EF4-FFF2-40B4-BE49-F238E27FC236}">
                  <a16:creationId xmlns:a16="http://schemas.microsoft.com/office/drawing/2014/main" id="{D1E8D172-13BE-4642-A134-B3436AAE6524}"/>
                </a:ext>
              </a:extLst>
            </p:cNvPr>
            <p:cNvSpPr txBox="1"/>
            <p:nvPr/>
          </p:nvSpPr>
          <p:spPr>
            <a:xfrm>
              <a:off x="502736" y="4338928"/>
              <a:ext cx="1224005" cy="43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solidFill>
                    <a:schemeClr val="accent6"/>
                  </a:solidFill>
                  <a:cs typeface="+mn-ea"/>
                  <a:sym typeface="+mn-lt"/>
                </a:rPr>
                <a:t>Rob Knight</a:t>
              </a:r>
            </a:p>
            <a:p>
              <a:r>
                <a:rPr lang="en-CA" sz="1200" dirty="0">
                  <a:solidFill>
                    <a:schemeClr val="accent6"/>
                  </a:solidFill>
                  <a:cs typeface="+mn-ea"/>
                  <a:sym typeface="+mn-lt"/>
                </a:rPr>
                <a:t>knightlab.ucsd.edu</a:t>
              </a:r>
            </a:p>
          </p:txBody>
        </p:sp>
        <p:cxnSp>
          <p:nvCxnSpPr>
            <p:cNvPr id="30" name="Straight Connector 47">
              <a:extLst>
                <a:ext uri="{FF2B5EF4-FFF2-40B4-BE49-F238E27FC236}">
                  <a16:creationId xmlns:a16="http://schemas.microsoft.com/office/drawing/2014/main" id="{E1C079FF-B22F-4DB1-91E9-3BE6514D7AA7}"/>
                </a:ext>
              </a:extLst>
            </p:cNvPr>
            <p:cNvCxnSpPr/>
            <p:nvPr/>
          </p:nvCxnSpPr>
          <p:spPr>
            <a:xfrm flipH="1">
              <a:off x="3315082" y="4554950"/>
              <a:ext cx="1684652" cy="5013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50">
              <a:extLst>
                <a:ext uri="{FF2B5EF4-FFF2-40B4-BE49-F238E27FC236}">
                  <a16:creationId xmlns:a16="http://schemas.microsoft.com/office/drawing/2014/main" id="{91C2B9B6-AB56-42C1-B67E-2E6E41BA4C5C}"/>
                </a:ext>
              </a:extLst>
            </p:cNvPr>
            <p:cNvSpPr txBox="1"/>
            <p:nvPr/>
          </p:nvSpPr>
          <p:spPr>
            <a:xfrm rot="18900000">
              <a:off x="4886732" y="4235088"/>
              <a:ext cx="583958" cy="28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2013:</a:t>
              </a:r>
            </a:p>
          </p:txBody>
        </p:sp>
        <p:pic>
          <p:nvPicPr>
            <p:cNvPr id="32" name="Picture 6" descr="American Gut">
              <a:extLst>
                <a:ext uri="{FF2B5EF4-FFF2-40B4-BE49-F238E27FC236}">
                  <a16:creationId xmlns:a16="http://schemas.microsoft.com/office/drawing/2014/main" id="{1EAFC210-A8DE-4BE9-86D2-338E23B32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251559" y="3758044"/>
              <a:ext cx="735806" cy="36433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1BFD4C1B-1699-435C-94B6-AE1F679810BC}"/>
                </a:ext>
              </a:extLst>
            </p:cNvPr>
            <p:cNvSpPr txBox="1"/>
            <p:nvPr/>
          </p:nvSpPr>
          <p:spPr>
            <a:xfrm rot="18856503">
              <a:off x="5555061" y="3212152"/>
              <a:ext cx="1307197" cy="28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cs typeface="+mn-ea"/>
                  <a:sym typeface="+mn-lt"/>
                </a:rPr>
                <a:t>Citizen science</a:t>
              </a:r>
            </a:p>
          </p:txBody>
        </p:sp>
        <p:cxnSp>
          <p:nvCxnSpPr>
            <p:cNvPr id="34" name="Straight Connector 39">
              <a:extLst>
                <a:ext uri="{FF2B5EF4-FFF2-40B4-BE49-F238E27FC236}">
                  <a16:creationId xmlns:a16="http://schemas.microsoft.com/office/drawing/2014/main" id="{C01081AA-5F8C-4C15-B6AF-4DAC7C614F75}"/>
                </a:ext>
              </a:extLst>
            </p:cNvPr>
            <p:cNvCxnSpPr/>
            <p:nvPr/>
          </p:nvCxnSpPr>
          <p:spPr>
            <a:xfrm flipH="1">
              <a:off x="4235156" y="4665580"/>
              <a:ext cx="1937190" cy="4071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41">
              <a:extLst>
                <a:ext uri="{FF2B5EF4-FFF2-40B4-BE49-F238E27FC236}">
                  <a16:creationId xmlns:a16="http://schemas.microsoft.com/office/drawing/2014/main" id="{78D3A2E8-6468-4EB6-BC88-528755BBF812}"/>
                </a:ext>
              </a:extLst>
            </p:cNvPr>
            <p:cNvSpPr txBox="1"/>
            <p:nvPr/>
          </p:nvSpPr>
          <p:spPr>
            <a:xfrm rot="18900000">
              <a:off x="5835890" y="3868959"/>
              <a:ext cx="1901621" cy="28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2015: Kitty Microbiome</a:t>
              </a:r>
            </a:p>
          </p:txBody>
        </p:sp>
        <p:cxnSp>
          <p:nvCxnSpPr>
            <p:cNvPr id="36" name="Straight Connector 39">
              <a:extLst>
                <a:ext uri="{FF2B5EF4-FFF2-40B4-BE49-F238E27FC236}">
                  <a16:creationId xmlns:a16="http://schemas.microsoft.com/office/drawing/2014/main" id="{DA3E689E-8E74-4146-A633-EAFA54EEC65C}"/>
                </a:ext>
              </a:extLst>
            </p:cNvPr>
            <p:cNvCxnSpPr/>
            <p:nvPr/>
          </p:nvCxnSpPr>
          <p:spPr>
            <a:xfrm flipH="1">
              <a:off x="4612302" y="4664580"/>
              <a:ext cx="1937190" cy="4071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41">
              <a:extLst>
                <a:ext uri="{FF2B5EF4-FFF2-40B4-BE49-F238E27FC236}">
                  <a16:creationId xmlns:a16="http://schemas.microsoft.com/office/drawing/2014/main" id="{7040A4CE-AD57-407D-A4D4-52C005C463A5}"/>
                </a:ext>
              </a:extLst>
            </p:cNvPr>
            <p:cNvSpPr txBox="1"/>
            <p:nvPr/>
          </p:nvSpPr>
          <p:spPr>
            <a:xfrm rot="18900000">
              <a:off x="6238410" y="3692161"/>
              <a:ext cx="2357838" cy="489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cs typeface="+mn-ea"/>
                  <a:sym typeface="+mn-lt"/>
                </a:rPr>
                <a:t>2015: </a:t>
              </a:r>
              <a:r>
                <a:rPr lang="en-US" altLang="zh-CN" sz="1600" dirty="0">
                  <a:cs typeface="+mn-ea"/>
                  <a:sym typeface="+mn-lt"/>
                </a:rPr>
                <a:t>Large-scale cultivation</a:t>
              </a:r>
            </a:p>
            <a:p>
              <a:r>
                <a:rPr lang="en-US" altLang="zh-CN" sz="1600" dirty="0">
                  <a:cs typeface="+mn-ea"/>
                  <a:sym typeface="+mn-lt"/>
                </a:rPr>
                <a:t>genome sequencing bacteria</a:t>
              </a:r>
              <a:endParaRPr lang="en-CA" sz="1600" dirty="0">
                <a:cs typeface="+mn-ea"/>
                <a:sym typeface="+mn-lt"/>
              </a:endParaRPr>
            </a:p>
          </p:txBody>
        </p:sp>
        <p:cxnSp>
          <p:nvCxnSpPr>
            <p:cNvPr id="38" name="Straight Connector 39">
              <a:extLst>
                <a:ext uri="{FF2B5EF4-FFF2-40B4-BE49-F238E27FC236}">
                  <a16:creationId xmlns:a16="http://schemas.microsoft.com/office/drawing/2014/main" id="{341406E4-4E9B-418A-9E24-D93048DB73EF}"/>
                </a:ext>
              </a:extLst>
            </p:cNvPr>
            <p:cNvCxnSpPr/>
            <p:nvPr/>
          </p:nvCxnSpPr>
          <p:spPr>
            <a:xfrm flipH="1">
              <a:off x="5712410" y="4659692"/>
              <a:ext cx="1937190" cy="4071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41">
              <a:extLst>
                <a:ext uri="{FF2B5EF4-FFF2-40B4-BE49-F238E27FC236}">
                  <a16:creationId xmlns:a16="http://schemas.microsoft.com/office/drawing/2014/main" id="{6760A780-0CC3-4F52-9B41-C3C01F7527B3}"/>
                </a:ext>
              </a:extLst>
            </p:cNvPr>
            <p:cNvSpPr txBox="1"/>
            <p:nvPr/>
          </p:nvSpPr>
          <p:spPr>
            <a:xfrm rot="18900000">
              <a:off x="7297525" y="3886473"/>
              <a:ext cx="1923090" cy="28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b="1" dirty="0">
                  <a:solidFill>
                    <a:schemeClr val="accent6"/>
                  </a:solidFill>
                  <a:cs typeface="+mn-ea"/>
                  <a:sym typeface="+mn-lt"/>
                </a:rPr>
                <a:t>2019: QIIME2 pipeline</a:t>
              </a: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7DD46B36-9AE1-441C-90C2-8238555FB291}"/>
              </a:ext>
            </a:extLst>
          </p:cNvPr>
          <p:cNvSpPr/>
          <p:nvPr/>
        </p:nvSpPr>
        <p:spPr>
          <a:xfrm>
            <a:off x="2166817" y="6578908"/>
            <a:ext cx="64443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遗传：微生物组数据分析方法与应用</a:t>
            </a:r>
            <a:r>
              <a:rPr lang="en-US" altLang="zh-CN" sz="1200" dirty="0">
                <a:solidFill>
                  <a:srgbClr val="0366D6"/>
                </a:solidFill>
                <a:cs typeface="+mn-ea"/>
                <a:sym typeface="+mn-lt"/>
              </a:rPr>
              <a:t>	</a:t>
            </a:r>
            <a:r>
              <a:rPr lang="en-US" altLang="zh-CN" sz="1200" dirty="0">
                <a:hlinkClick r:id="rId6"/>
              </a:rPr>
              <a:t>NBT</a:t>
            </a:r>
            <a:r>
              <a:rPr lang="zh-CN" altLang="en-US" sz="1200" dirty="0">
                <a:hlinkClick r:id="rId6"/>
              </a:rPr>
              <a:t>：</a:t>
            </a:r>
            <a:r>
              <a:rPr lang="en-US" altLang="zh-CN" sz="1200" dirty="0">
                <a:hlinkClick r:id="rId6"/>
              </a:rPr>
              <a:t>QIIME 2</a:t>
            </a:r>
            <a:r>
              <a:rPr lang="zh-CN" altLang="en-US" sz="1200" dirty="0">
                <a:hlinkClick r:id="rId6"/>
              </a:rPr>
              <a:t>可重复、交互式的微生物组分析平台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5877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1482034-E394-4EE2-A8D2-0A41DC66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6B0977B-8AA1-4E13-BDFD-5E327776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世界范围内的微生物组计划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92042F8-8896-4131-B0DF-5AB8C5541DF7}"/>
              </a:ext>
            </a:extLst>
          </p:cNvPr>
          <p:cNvSpPr/>
          <p:nvPr/>
        </p:nvSpPr>
        <p:spPr>
          <a:xfrm>
            <a:off x="8372681" y="3143075"/>
            <a:ext cx="3746644" cy="1536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7252920-A4DF-45CB-A54D-32B84BE978DD}"/>
              </a:ext>
            </a:extLst>
          </p:cNvPr>
          <p:cNvSpPr/>
          <p:nvPr/>
        </p:nvSpPr>
        <p:spPr>
          <a:xfrm>
            <a:off x="372506" y="3260670"/>
            <a:ext cx="3655261" cy="15361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461701F-19DB-4D29-8B0D-22E9B1B84D71}"/>
              </a:ext>
            </a:extLst>
          </p:cNvPr>
          <p:cNvSpPr/>
          <p:nvPr/>
        </p:nvSpPr>
        <p:spPr>
          <a:xfrm>
            <a:off x="8398508" y="1507687"/>
            <a:ext cx="3472499" cy="17281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BA7C2B0-58EC-4361-9AE3-3449F0457052}"/>
              </a:ext>
            </a:extLst>
          </p:cNvPr>
          <p:cNvSpPr/>
          <p:nvPr/>
        </p:nvSpPr>
        <p:spPr>
          <a:xfrm>
            <a:off x="646651" y="1602967"/>
            <a:ext cx="3106972" cy="1440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CB33A8B-DE95-4CD8-845F-AA8A67CF93BC}"/>
              </a:ext>
            </a:extLst>
          </p:cNvPr>
          <p:cNvSpPr/>
          <p:nvPr/>
        </p:nvSpPr>
        <p:spPr>
          <a:xfrm>
            <a:off x="4105892" y="1601606"/>
            <a:ext cx="3928495" cy="149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A061B5A-B95B-47BB-9B28-C652DBD1DD40}"/>
              </a:ext>
            </a:extLst>
          </p:cNvPr>
          <p:cNvSpPr/>
          <p:nvPr/>
        </p:nvSpPr>
        <p:spPr>
          <a:xfrm>
            <a:off x="785272" y="5009925"/>
            <a:ext cx="5678907" cy="1672861"/>
          </a:xfrm>
          <a:prstGeom prst="rect">
            <a:avLst/>
          </a:prstGeom>
          <a:blipFill>
            <a:blip r:embed="rId8" cstate="print"/>
            <a:srcRect/>
            <a:stretch>
              <a:fillRect l="-75927" r="-38763" b="-458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D197141-CB16-4434-A384-9FD187B90C4D}"/>
              </a:ext>
            </a:extLst>
          </p:cNvPr>
          <p:cNvSpPr/>
          <p:nvPr/>
        </p:nvSpPr>
        <p:spPr>
          <a:xfrm>
            <a:off x="4184000" y="3143075"/>
            <a:ext cx="4032448" cy="1649307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37334F0E-5DF7-4D4D-8A61-CD8C0E308D1F}"/>
              </a:ext>
            </a:extLst>
          </p:cNvPr>
          <p:cNvSpPr/>
          <p:nvPr/>
        </p:nvSpPr>
        <p:spPr>
          <a:xfrm>
            <a:off x="7098859" y="4871267"/>
            <a:ext cx="4340994" cy="1749620"/>
          </a:xfrm>
          <a:prstGeom prst="rect">
            <a:avLst/>
          </a:prstGeom>
          <a:blipFill>
            <a:blip r:embed="rId8" cstate="print"/>
            <a:srcRect/>
            <a:stretch>
              <a:fillRect l="55" r="-18091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655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642F591-636D-4860-8A92-28BC8BCB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3384132-EB03-44FC-B70F-A6382249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发展史</a:t>
            </a:r>
            <a:r>
              <a:rPr lang="en-US" altLang="zh-CN" dirty="0"/>
              <a:t>. 4</a:t>
            </a:r>
            <a:r>
              <a:rPr lang="zh-CN" altLang="en-US" dirty="0"/>
              <a:t>黄金时代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083F470-B009-4A13-A07D-F56BE358F3E6}"/>
              </a:ext>
            </a:extLst>
          </p:cNvPr>
          <p:cNvSpPr/>
          <p:nvPr/>
        </p:nvSpPr>
        <p:spPr>
          <a:xfrm>
            <a:off x="3160081" y="5024475"/>
            <a:ext cx="7200000" cy="13906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202</a:t>
            </a:r>
            <a:r>
              <a:rPr lang="en-CA" dirty="0">
                <a:cs typeface="+mn-ea"/>
                <a:sym typeface="+mn-lt"/>
              </a:rPr>
              <a:t>0s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C4A9ED-5A55-4D46-8523-986C66170A11}"/>
              </a:ext>
            </a:extLst>
          </p:cNvPr>
          <p:cNvSpPr/>
          <p:nvPr/>
        </p:nvSpPr>
        <p:spPr>
          <a:xfrm>
            <a:off x="3160081" y="2091797"/>
            <a:ext cx="6647974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 cap="none" spc="0" dirty="0">
                <a:ln/>
                <a:solidFill>
                  <a:schemeClr val="accent4"/>
                </a:solidFill>
                <a:effectLst/>
              </a:rPr>
              <a:t>黄金时代</a:t>
            </a:r>
            <a:endParaRPr lang="en-US" altLang="zh-CN" sz="72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endParaRPr lang="en-US" altLang="zh-CN" sz="2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r>
              <a:rPr lang="zh-CN" altLang="en-US" sz="7200" b="1" dirty="0">
                <a:ln/>
                <a:solidFill>
                  <a:schemeClr val="accent4"/>
                </a:solidFill>
              </a:rPr>
              <a:t>你我的共同参与</a:t>
            </a:r>
            <a:endParaRPr lang="zh-CN" altLang="en-US" sz="72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0837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宏基因组背景介绍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宏基因组研究热点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宏基因组分析方法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宏基因组研究套路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宏基因组研究的机遇与挑战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802620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7DB6152-EA53-469D-B053-60DE1AAD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543" y="4561637"/>
            <a:ext cx="7103702" cy="22352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207EF7-ADDA-4FA3-ABBD-3F4BD896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宏基因组测序微生物基因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3CDAF-56F9-4A71-A904-EFC3DED1C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687"/>
            <a:ext cx="10515600" cy="4669276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人类基因组提供了挖掘基因功能的数据基础，实现组学数据快速分析和比较；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微生物组的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参考基因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组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集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，提供研究宿主与微生物互作的基因库、统一编号和高质量功能注释，实现宏基因组快速定量、多样性分析、差异比较和功能挖掘。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D5FC51-2923-4C42-9A4F-FC9870F9E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pPr/>
              <a:t>19</a:t>
            </a:fld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F57DCC-47AC-41E2-80D2-BDF5F7F5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543" y="1921222"/>
            <a:ext cx="7103702" cy="146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87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8DC20A-D741-430E-B5AF-96C33A01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DFAA41F0-860E-4056-91C2-BF838B3581D6-4084-000004FC3EE44C2A_tmp.JPG" descr="DFAA41F0-860E-4056-91C2-BF838B3581D6-4084-000004FC3EE44C2A_tmp.JPG">
            <a:extLst>
              <a:ext uri="{FF2B5EF4-FFF2-40B4-BE49-F238E27FC236}">
                <a16:creationId xmlns:a16="http://schemas.microsoft.com/office/drawing/2014/main" id="{DB77E168-273E-4A27-9190-AE530266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160" y="371127"/>
            <a:ext cx="8360121" cy="59147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成组">
            <a:extLst>
              <a:ext uri="{FF2B5EF4-FFF2-40B4-BE49-F238E27FC236}">
                <a16:creationId xmlns:a16="http://schemas.microsoft.com/office/drawing/2014/main" id="{D26C97FF-FC9F-433F-BABB-B6060B6F66A8}"/>
              </a:ext>
            </a:extLst>
          </p:cNvPr>
          <p:cNvGrpSpPr/>
          <p:nvPr/>
        </p:nvGrpSpPr>
        <p:grpSpPr>
          <a:xfrm>
            <a:off x="9182622" y="4992069"/>
            <a:ext cx="1211216" cy="1100242"/>
            <a:chOff x="0" y="110917"/>
            <a:chExt cx="2422430" cy="2200482"/>
          </a:xfrm>
        </p:grpSpPr>
        <p:sp>
          <p:nvSpPr>
            <p:cNvPr id="8" name="矩形">
              <a:extLst>
                <a:ext uri="{FF2B5EF4-FFF2-40B4-BE49-F238E27FC236}">
                  <a16:creationId xmlns:a16="http://schemas.microsoft.com/office/drawing/2014/main" id="{E885C34F-C3A6-4C7B-B593-0CD3A289CC4C}"/>
                </a:ext>
              </a:extLst>
            </p:cNvPr>
            <p:cNvSpPr/>
            <p:nvPr/>
          </p:nvSpPr>
          <p:spPr>
            <a:xfrm>
              <a:off x="0" y="110917"/>
              <a:ext cx="2304859" cy="1860966"/>
            </a:xfrm>
            <a:prstGeom prst="rect">
              <a:avLst/>
            </a:prstGeom>
            <a:solidFill>
              <a:schemeClr val="accent4">
                <a:hueOff val="102361"/>
                <a:satOff val="14118"/>
                <a:lumOff val="10675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2600"/>
              </a:pPr>
              <a:endParaRPr sz="13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肠道…">
              <a:extLst>
                <a:ext uri="{FF2B5EF4-FFF2-40B4-BE49-F238E27FC236}">
                  <a16:creationId xmlns:a16="http://schemas.microsoft.com/office/drawing/2014/main" id="{B100C3B5-B1E3-4E12-8E97-562061A2C6CE}"/>
                </a:ext>
              </a:extLst>
            </p:cNvPr>
            <p:cNvSpPr/>
            <p:nvPr/>
          </p:nvSpPr>
          <p:spPr>
            <a:xfrm>
              <a:off x="513308" y="1089116"/>
              <a:ext cx="1909122" cy="1222283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/>
            <a:p>
              <a:pPr defTabSz="292100">
                <a:defRPr sz="56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微生</a:t>
              </a:r>
              <a:endParaRPr lang="en-US" altLang="zh-CN" sz="28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defTabSz="292100">
                <a:defRPr sz="56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物组</a:t>
              </a:r>
              <a:endParaRPr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成组">
            <a:extLst>
              <a:ext uri="{FF2B5EF4-FFF2-40B4-BE49-F238E27FC236}">
                <a16:creationId xmlns:a16="http://schemas.microsoft.com/office/drawing/2014/main" id="{6DF4E2A6-B197-4AF3-BCE4-2BDC565295C7}"/>
              </a:ext>
            </a:extLst>
          </p:cNvPr>
          <p:cNvGrpSpPr/>
          <p:nvPr/>
        </p:nvGrpSpPr>
        <p:grpSpPr>
          <a:xfrm>
            <a:off x="4678884" y="2422982"/>
            <a:ext cx="1496731" cy="798997"/>
            <a:chOff x="288463" y="0"/>
            <a:chExt cx="2993460" cy="1597991"/>
          </a:xfrm>
        </p:grpSpPr>
        <p:sp>
          <p:nvSpPr>
            <p:cNvPr id="11" name="矩形">
              <a:extLst>
                <a:ext uri="{FF2B5EF4-FFF2-40B4-BE49-F238E27FC236}">
                  <a16:creationId xmlns:a16="http://schemas.microsoft.com/office/drawing/2014/main" id="{522DBE0F-AFBB-4F58-A168-A03D27CA7B26}"/>
                </a:ext>
              </a:extLst>
            </p:cNvPr>
            <p:cNvSpPr/>
            <p:nvPr/>
          </p:nvSpPr>
          <p:spPr>
            <a:xfrm>
              <a:off x="288463" y="0"/>
              <a:ext cx="2993458" cy="1597991"/>
            </a:xfrm>
            <a:prstGeom prst="rect">
              <a:avLst/>
            </a:prstGeom>
            <a:solidFill>
              <a:schemeClr val="accent4">
                <a:hueOff val="102361"/>
                <a:satOff val="14118"/>
                <a:lumOff val="10675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2600"/>
              </a:pPr>
              <a:endParaRPr sz="13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物理学士">
              <a:extLst>
                <a:ext uri="{FF2B5EF4-FFF2-40B4-BE49-F238E27FC236}">
                  <a16:creationId xmlns:a16="http://schemas.microsoft.com/office/drawing/2014/main" id="{5E9E0493-8651-42D9-9641-DA9DB5128062}"/>
                </a:ext>
              </a:extLst>
            </p:cNvPr>
            <p:cNvSpPr txBox="1"/>
            <p:nvPr/>
          </p:nvSpPr>
          <p:spPr>
            <a:xfrm>
              <a:off x="288465" y="291707"/>
              <a:ext cx="2993458" cy="10145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584200">
                <a:defRPr sz="56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本科</a:t>
              </a:r>
              <a:endParaRPr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成组">
            <a:extLst>
              <a:ext uri="{FF2B5EF4-FFF2-40B4-BE49-F238E27FC236}">
                <a16:creationId xmlns:a16="http://schemas.microsoft.com/office/drawing/2014/main" id="{C1E4374B-BCB1-429F-8B60-1CDCD5738C19}"/>
              </a:ext>
            </a:extLst>
          </p:cNvPr>
          <p:cNvGrpSpPr/>
          <p:nvPr/>
        </p:nvGrpSpPr>
        <p:grpSpPr>
          <a:xfrm>
            <a:off x="8989224" y="2398151"/>
            <a:ext cx="1539224" cy="848659"/>
            <a:chOff x="0" y="0"/>
            <a:chExt cx="3078446" cy="1697317"/>
          </a:xfrm>
        </p:grpSpPr>
        <p:sp>
          <p:nvSpPr>
            <p:cNvPr id="14" name="矩形">
              <a:extLst>
                <a:ext uri="{FF2B5EF4-FFF2-40B4-BE49-F238E27FC236}">
                  <a16:creationId xmlns:a16="http://schemas.microsoft.com/office/drawing/2014/main" id="{DAC78C5A-0DE3-4766-B193-1544D7670F79}"/>
                </a:ext>
              </a:extLst>
            </p:cNvPr>
            <p:cNvSpPr/>
            <p:nvPr/>
          </p:nvSpPr>
          <p:spPr>
            <a:xfrm>
              <a:off x="76200" y="0"/>
              <a:ext cx="2926047" cy="1697318"/>
            </a:xfrm>
            <a:prstGeom prst="rect">
              <a:avLst/>
            </a:prstGeom>
            <a:solidFill>
              <a:schemeClr val="accent4">
                <a:hueOff val="102361"/>
                <a:satOff val="14118"/>
                <a:lumOff val="10675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2600"/>
              </a:pPr>
              <a:endParaRPr sz="13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物理硕士">
              <a:extLst>
                <a:ext uri="{FF2B5EF4-FFF2-40B4-BE49-F238E27FC236}">
                  <a16:creationId xmlns:a16="http://schemas.microsoft.com/office/drawing/2014/main" id="{D229F588-ABF9-4733-9E70-9695191C1358}"/>
                </a:ext>
              </a:extLst>
            </p:cNvPr>
            <p:cNvSpPr txBox="1"/>
            <p:nvPr/>
          </p:nvSpPr>
          <p:spPr>
            <a:xfrm>
              <a:off x="0" y="309839"/>
              <a:ext cx="3078447" cy="1077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584200">
                <a:defRPr sz="56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博士</a:t>
              </a:r>
              <a:endParaRPr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成组">
            <a:extLst>
              <a:ext uri="{FF2B5EF4-FFF2-40B4-BE49-F238E27FC236}">
                <a16:creationId xmlns:a16="http://schemas.microsoft.com/office/drawing/2014/main" id="{C08F7AC0-D782-4C00-AB56-AB5748338762}"/>
              </a:ext>
            </a:extLst>
          </p:cNvPr>
          <p:cNvGrpSpPr/>
          <p:nvPr/>
        </p:nvGrpSpPr>
        <p:grpSpPr>
          <a:xfrm>
            <a:off x="3323833" y="5349126"/>
            <a:ext cx="1708649" cy="848660"/>
            <a:chOff x="0" y="0"/>
            <a:chExt cx="3417297" cy="1697317"/>
          </a:xfrm>
        </p:grpSpPr>
        <p:sp>
          <p:nvSpPr>
            <p:cNvPr id="17" name="矩形">
              <a:extLst>
                <a:ext uri="{FF2B5EF4-FFF2-40B4-BE49-F238E27FC236}">
                  <a16:creationId xmlns:a16="http://schemas.microsoft.com/office/drawing/2014/main" id="{D766C8BF-61BD-4140-9D99-FCF4651A9ACF}"/>
                </a:ext>
              </a:extLst>
            </p:cNvPr>
            <p:cNvSpPr/>
            <p:nvPr/>
          </p:nvSpPr>
          <p:spPr>
            <a:xfrm>
              <a:off x="0" y="0"/>
              <a:ext cx="3417298" cy="1697318"/>
            </a:xfrm>
            <a:prstGeom prst="rect">
              <a:avLst/>
            </a:prstGeom>
            <a:solidFill>
              <a:schemeClr val="accent4">
                <a:hueOff val="102361"/>
                <a:satOff val="14118"/>
                <a:lumOff val="10675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292100">
                <a:defRPr sz="2600"/>
              </a:pPr>
              <a:endParaRPr sz="13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物理博士">
              <a:extLst>
                <a:ext uri="{FF2B5EF4-FFF2-40B4-BE49-F238E27FC236}">
                  <a16:creationId xmlns:a16="http://schemas.microsoft.com/office/drawing/2014/main" id="{8DBBBD8D-56BD-48EE-B4B2-C2A19B21DE33}"/>
                </a:ext>
              </a:extLst>
            </p:cNvPr>
            <p:cNvSpPr txBox="1"/>
            <p:nvPr/>
          </p:nvSpPr>
          <p:spPr>
            <a:xfrm>
              <a:off x="229957" y="379159"/>
              <a:ext cx="2957384" cy="938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584200">
                <a:defRPr sz="5600" b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2800" dirty="0" err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博士</a:t>
              </a:r>
              <a:r>
                <a:rPr lang="zh-CN" altLang="en-US" sz="2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后</a:t>
              </a:r>
              <a:endParaRPr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7F47D75-057D-4251-8F8D-CD3ED543D2F5}"/>
              </a:ext>
            </a:extLst>
          </p:cNvPr>
          <p:cNvSpPr/>
          <p:nvPr/>
        </p:nvSpPr>
        <p:spPr>
          <a:xfrm>
            <a:off x="3925012" y="6383756"/>
            <a:ext cx="5186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刘永鑫：想学菌群生物信息分析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-21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分钟带你入门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7014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5F382B-612C-4993-B3F5-9AE261ECA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4353" y="0"/>
            <a:ext cx="12300706" cy="891585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835143-5EA8-4D41-ADE0-1F7CBF74D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pPr/>
              <a:t>20</a:t>
            </a:fld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F1815B-6D6E-46B3-BEDB-9ADAABC594CC}"/>
              </a:ext>
            </a:extLst>
          </p:cNvPr>
          <p:cNvSpPr/>
          <p:nvPr/>
        </p:nvSpPr>
        <p:spPr>
          <a:xfrm>
            <a:off x="803563" y="841168"/>
            <a:ext cx="56966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人类肠道参考基因集</a:t>
            </a:r>
            <a:endParaRPr lang="en-US" altLang="zh-CN" sz="2800" dirty="0">
              <a:solidFill>
                <a:srgbClr val="C00000"/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rgbClr val="C00000"/>
                </a:solidFill>
                <a:cs typeface="+mn-ea"/>
                <a:sym typeface="+mn-lt"/>
              </a:rPr>
              <a:t>(2010</a:t>
            </a: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年</a:t>
            </a:r>
            <a:r>
              <a:rPr lang="en-US" altLang="zh-CN" sz="2800" dirty="0">
                <a:solidFill>
                  <a:srgbClr val="C00000"/>
                </a:solidFill>
                <a:cs typeface="+mn-ea"/>
                <a:sym typeface="+mn-lt"/>
              </a:rPr>
              <a:t>Nature</a:t>
            </a: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，</a:t>
            </a:r>
            <a:r>
              <a:rPr lang="en-US" altLang="zh-CN" sz="2800" dirty="0">
                <a:solidFill>
                  <a:srgbClr val="C00000"/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cs typeface="+mn-ea"/>
                <a:sym typeface="+mn-lt"/>
              </a:rPr>
              <a:t>百万</a:t>
            </a:r>
            <a:r>
              <a:rPr lang="en-US" altLang="zh-CN" sz="2800" dirty="0">
                <a:solidFill>
                  <a:srgbClr val="C00000"/>
                </a:solidFill>
                <a:cs typeface="+mn-ea"/>
                <a:sym typeface="+mn-lt"/>
              </a:rPr>
              <a:t>)</a:t>
            </a:r>
            <a:endParaRPr lang="zh-CN" altLang="en-US" sz="28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DFA005-2D97-498A-9A45-82EA4F7F8BEA}"/>
              </a:ext>
            </a:extLst>
          </p:cNvPr>
          <p:cNvSpPr/>
          <p:nvPr/>
        </p:nvSpPr>
        <p:spPr bwMode="gray">
          <a:xfrm>
            <a:off x="803563" y="3726467"/>
            <a:ext cx="2500745" cy="3052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123892-F310-4687-B0B3-957F33C2644A}"/>
              </a:ext>
            </a:extLst>
          </p:cNvPr>
          <p:cNvSpPr/>
          <p:nvPr/>
        </p:nvSpPr>
        <p:spPr bwMode="gray">
          <a:xfrm>
            <a:off x="2605160" y="5891645"/>
            <a:ext cx="1083613" cy="3052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13D64DF-33D0-4F79-94D5-9E85437A7138}"/>
              </a:ext>
            </a:extLst>
          </p:cNvPr>
          <p:cNvCxnSpPr/>
          <p:nvPr/>
        </p:nvCxnSpPr>
        <p:spPr bwMode="auto">
          <a:xfrm>
            <a:off x="3383973" y="4031673"/>
            <a:ext cx="130925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2038542-E640-4D33-AA6E-BF19813CEF68}"/>
              </a:ext>
            </a:extLst>
          </p:cNvPr>
          <p:cNvCxnSpPr/>
          <p:nvPr/>
        </p:nvCxnSpPr>
        <p:spPr bwMode="auto">
          <a:xfrm>
            <a:off x="4786746" y="4031673"/>
            <a:ext cx="261158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852412D-8F2B-4B75-835A-1D3896C05614}"/>
              </a:ext>
            </a:extLst>
          </p:cNvPr>
          <p:cNvCxnSpPr/>
          <p:nvPr/>
        </p:nvCxnSpPr>
        <p:spPr bwMode="auto">
          <a:xfrm>
            <a:off x="803564" y="4568536"/>
            <a:ext cx="9411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792F74B-A790-4AEF-A317-E6575AE3D1B3}"/>
              </a:ext>
            </a:extLst>
          </p:cNvPr>
          <p:cNvCxnSpPr/>
          <p:nvPr/>
        </p:nvCxnSpPr>
        <p:spPr bwMode="auto">
          <a:xfrm>
            <a:off x="8347364" y="5368636"/>
            <a:ext cx="94210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A89EC60-F935-4D2E-A9B0-84156C492B47}"/>
              </a:ext>
            </a:extLst>
          </p:cNvPr>
          <p:cNvCxnSpPr/>
          <p:nvPr/>
        </p:nvCxnSpPr>
        <p:spPr bwMode="auto">
          <a:xfrm>
            <a:off x="2175164" y="5618019"/>
            <a:ext cx="77585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674837D-2BEE-449E-AD75-ADD3D1CFFC4C}"/>
              </a:ext>
            </a:extLst>
          </p:cNvPr>
          <p:cNvCxnSpPr/>
          <p:nvPr/>
        </p:nvCxnSpPr>
        <p:spPr bwMode="auto">
          <a:xfrm>
            <a:off x="10404764" y="5908963"/>
            <a:ext cx="9836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AE6B398-9CDD-4795-89FD-F51502725A3A}"/>
              </a:ext>
            </a:extLst>
          </p:cNvPr>
          <p:cNvCxnSpPr/>
          <p:nvPr/>
        </p:nvCxnSpPr>
        <p:spPr bwMode="auto">
          <a:xfrm>
            <a:off x="750625" y="6182996"/>
            <a:ext cx="158733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551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55250-79F2-45E3-8CA8-BDF7547A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作者简介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26782-E0A7-4D57-973D-36AE3A685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pPr/>
              <a:t>21</a:t>
            </a:fld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ACB6A8-41D3-405B-85B9-53158D940D40}"/>
              </a:ext>
            </a:extLst>
          </p:cNvPr>
          <p:cNvSpPr txBox="1"/>
          <p:nvPr/>
        </p:nvSpPr>
        <p:spPr>
          <a:xfrm>
            <a:off x="2402626" y="4677821"/>
            <a:ext cx="200977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覃俊杰 谱元科技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  <a:hlinkClick r:id="rId3"/>
              </a:rPr>
              <a:t>microbiota.cn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14</a:t>
            </a:r>
            <a:r>
              <a:rPr lang="zh-CN" altLang="en-US" dirty="0">
                <a:cs typeface="+mn-ea"/>
                <a:sym typeface="+mn-lt"/>
              </a:rPr>
              <a:t>年成立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微生物检测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16</a:t>
            </a:r>
            <a:r>
              <a:rPr lang="zh-CN" altLang="en-US" dirty="0">
                <a:cs typeface="+mn-ea"/>
                <a:sym typeface="+mn-lt"/>
              </a:rPr>
              <a:t>年</a:t>
            </a:r>
            <a:r>
              <a:rPr lang="en-US" altLang="zh-CN" dirty="0">
                <a:cs typeface="+mn-ea"/>
                <a:sym typeface="+mn-lt"/>
              </a:rPr>
              <a:t>A</a:t>
            </a:r>
            <a:r>
              <a:rPr lang="zh-CN" altLang="en-US" dirty="0">
                <a:cs typeface="+mn-ea"/>
                <a:sym typeface="+mn-lt"/>
              </a:rPr>
              <a:t>轮估值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B01219-70D1-46C9-9259-E45CDB178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484785"/>
            <a:ext cx="2148966" cy="30146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76CC6A-9BA0-49EE-84FD-67F4FAE48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13" y="1484785"/>
            <a:ext cx="2009775" cy="30146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186BD8-E19A-4C6E-8828-3D638DBE08BE}"/>
              </a:ext>
            </a:extLst>
          </p:cNvPr>
          <p:cNvSpPr txBox="1"/>
          <p:nvPr/>
        </p:nvSpPr>
        <p:spPr>
          <a:xfrm>
            <a:off x="4810538" y="4677821"/>
            <a:ext cx="257092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李瑞强 诺禾致源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  <a:hlinkClick r:id="rId6"/>
              </a:rPr>
              <a:t>www.novogene.com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11</a:t>
            </a:r>
            <a:r>
              <a:rPr lang="zh-CN" altLang="en-US" dirty="0">
                <a:cs typeface="+mn-ea"/>
                <a:sym typeface="+mn-lt"/>
              </a:rPr>
              <a:t>年成立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科技服务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16</a:t>
            </a:r>
            <a:r>
              <a:rPr lang="zh-CN" altLang="en-US" dirty="0">
                <a:cs typeface="+mn-ea"/>
                <a:sym typeface="+mn-lt"/>
              </a:rPr>
              <a:t>年</a:t>
            </a:r>
            <a:r>
              <a:rPr lang="en-US" altLang="zh-CN" dirty="0">
                <a:cs typeface="+mn-ea"/>
                <a:sym typeface="+mn-lt"/>
              </a:rPr>
              <a:t>5</a:t>
            </a:r>
            <a:r>
              <a:rPr lang="zh-CN" altLang="en-US" dirty="0">
                <a:cs typeface="+mn-ea"/>
                <a:sym typeface="+mn-lt"/>
              </a:rPr>
              <a:t>亿</a:t>
            </a:r>
            <a:r>
              <a:rPr lang="en-US" altLang="zh-CN" dirty="0">
                <a:cs typeface="+mn-ea"/>
                <a:sym typeface="+mn-lt"/>
              </a:rPr>
              <a:t>B</a:t>
            </a:r>
            <a:r>
              <a:rPr lang="zh-CN" altLang="en-US" dirty="0">
                <a:cs typeface="+mn-ea"/>
                <a:sym typeface="+mn-lt"/>
              </a:rPr>
              <a:t>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0C106DE-EED8-4EF2-8DB2-8B60D71E3A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8"/>
          <a:stretch/>
        </p:blipFill>
        <p:spPr>
          <a:xfrm>
            <a:off x="7835220" y="1459195"/>
            <a:ext cx="2393691" cy="30146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7587C2-1B69-4C48-948D-7C63B43E73DC}"/>
              </a:ext>
            </a:extLst>
          </p:cNvPr>
          <p:cNvSpPr txBox="1"/>
          <p:nvPr/>
        </p:nvSpPr>
        <p:spPr>
          <a:xfrm>
            <a:off x="7692419" y="4677821"/>
            <a:ext cx="257092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王俊 碳云智能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  <a:hlinkClick r:id="rId8"/>
              </a:rPr>
              <a:t>www.icarbonx.com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15</a:t>
            </a:r>
            <a:r>
              <a:rPr lang="zh-CN" altLang="en-US" dirty="0">
                <a:cs typeface="+mn-ea"/>
                <a:sym typeface="+mn-lt"/>
              </a:rPr>
              <a:t>年成立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智能穿戴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16</a:t>
            </a:r>
            <a:r>
              <a:rPr lang="zh-CN" altLang="en-US" dirty="0">
                <a:cs typeface="+mn-ea"/>
                <a:sym typeface="+mn-lt"/>
              </a:rPr>
              <a:t>年</a:t>
            </a:r>
            <a:r>
              <a:rPr lang="en-US" altLang="zh-CN" dirty="0">
                <a:cs typeface="+mn-ea"/>
                <a:sym typeface="+mn-lt"/>
              </a:rPr>
              <a:t>10</a:t>
            </a:r>
            <a:r>
              <a:rPr lang="zh-CN" altLang="en-US" dirty="0">
                <a:cs typeface="+mn-ea"/>
                <a:sym typeface="+mn-lt"/>
              </a:rPr>
              <a:t>亿</a:t>
            </a:r>
            <a:r>
              <a:rPr lang="en-US" altLang="zh-CN" dirty="0">
                <a:cs typeface="+mn-ea"/>
                <a:sym typeface="+mn-lt"/>
              </a:rPr>
              <a:t>A</a:t>
            </a:r>
            <a:r>
              <a:rPr lang="zh-CN" altLang="en-US" dirty="0">
                <a:cs typeface="+mn-ea"/>
                <a:sym typeface="+mn-lt"/>
              </a:rPr>
              <a:t>轮估</a:t>
            </a:r>
            <a:r>
              <a:rPr lang="en-US" altLang="zh-CN" dirty="0">
                <a:cs typeface="+mn-ea"/>
                <a:sym typeface="+mn-lt"/>
              </a:rPr>
              <a:t>10</a:t>
            </a:r>
            <a:r>
              <a:rPr lang="zh-CN" altLang="en-US" dirty="0">
                <a:cs typeface="+mn-ea"/>
                <a:sym typeface="+mn-lt"/>
              </a:rPr>
              <a:t>亿</a:t>
            </a:r>
            <a:r>
              <a:rPr lang="en-US" altLang="zh-CN" dirty="0">
                <a:cs typeface="+mn-ea"/>
                <a:sym typeface="+mn-lt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49486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C5E38-C7FB-469A-92FE-A8D4ECB6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参考基因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集近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年代表工作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68EA2C7E-10E9-49BB-8DC6-D765CEC94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7131726"/>
              </p:ext>
            </p:extLst>
          </p:nvPr>
        </p:nvGraphicFramePr>
        <p:xfrm>
          <a:off x="533421" y="1695709"/>
          <a:ext cx="11125157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955">
                  <a:extLst>
                    <a:ext uri="{9D8B030D-6E8A-4147-A177-3AD203B41FA5}">
                      <a16:colId xmlns:a16="http://schemas.microsoft.com/office/drawing/2014/main" val="4221447842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1763933592"/>
                    </a:ext>
                  </a:extLst>
                </a:gridCol>
                <a:gridCol w="3789680">
                  <a:extLst>
                    <a:ext uri="{9D8B030D-6E8A-4147-A177-3AD203B41FA5}">
                      <a16:colId xmlns:a16="http://schemas.microsoft.com/office/drawing/2014/main" val="2969167353"/>
                    </a:ext>
                  </a:extLst>
                </a:gridCol>
                <a:gridCol w="1633855">
                  <a:extLst>
                    <a:ext uri="{9D8B030D-6E8A-4147-A177-3AD203B41FA5}">
                      <a16:colId xmlns:a16="http://schemas.microsoft.com/office/drawing/2014/main" val="1285134441"/>
                    </a:ext>
                  </a:extLst>
                </a:gridCol>
                <a:gridCol w="1336993">
                  <a:extLst>
                    <a:ext uri="{9D8B030D-6E8A-4147-A177-3AD203B41FA5}">
                      <a16:colId xmlns:a16="http://schemas.microsoft.com/office/drawing/2014/main" val="2210579960"/>
                    </a:ext>
                  </a:extLst>
                </a:gridCol>
                <a:gridCol w="1379494">
                  <a:extLst>
                    <a:ext uri="{9D8B030D-6E8A-4147-A177-3AD203B41FA5}">
                      <a16:colId xmlns:a16="http://schemas.microsoft.com/office/drawing/2014/main" val="418557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发表年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杂志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基因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(M)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基因组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1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人类肠道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2010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</a:t>
                      </a:r>
                      <a:endParaRPr lang="zh-CN" altLang="en-US" sz="2400" b="1" i="1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124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3.3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58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牛瘤胃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Science</a:t>
                      </a:r>
                      <a:endParaRPr lang="zh-CN" altLang="en-US" sz="2400" b="0" i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1(268G)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9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人类肠道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2014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en-US" sz="2400" b="1" i="1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249+1018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9.9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76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小鼠肠道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2015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184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2.6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514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79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猪肠道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2016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Microbiology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287 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7.7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719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710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鸡肠道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Microbiome</a:t>
                      </a:r>
                      <a:endParaRPr lang="zh-CN" altLang="en-US" sz="2400" b="0" i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495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9.0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0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食蟹猴肠道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GigaScience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1.9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35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牛瘤胃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913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19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柑橘根际土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23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183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444480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20C4ACD1-228B-4427-AEFD-249EEFC7A3EB}"/>
              </a:ext>
            </a:extLst>
          </p:cNvPr>
          <p:cNvSpPr/>
          <p:nvPr/>
        </p:nvSpPr>
        <p:spPr>
          <a:xfrm>
            <a:off x="4792345" y="6430299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华大基因</a:t>
            </a:r>
            <a:r>
              <a:rPr lang="en-US" altLang="zh-CN" dirty="0"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</a:t>
            </a:r>
            <a:r>
              <a:rPr lang="zh-CN" altLang="en-US" dirty="0"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年</a:t>
            </a:r>
            <a:r>
              <a:rPr lang="en-US" altLang="zh-CN" dirty="0"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</a:t>
            </a:r>
            <a:r>
              <a:rPr lang="zh-CN" altLang="en-US" dirty="0"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篇菌群总计</a:t>
            </a:r>
            <a:r>
              <a:rPr lang="en-US" altLang="zh-CN" dirty="0"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780</a:t>
            </a:r>
            <a:r>
              <a:rPr lang="zh-CN" altLang="en-US" dirty="0"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分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008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3011B4C-83D4-43FA-B7E2-099EFCBB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CCE1742-758A-4D74-B95F-06C02474B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参考基因</a:t>
            </a:r>
            <a:r>
              <a:rPr lang="en-US" altLang="zh-CN" dirty="0"/>
              <a:t>(</a:t>
            </a:r>
            <a:r>
              <a:rPr lang="zh-CN" altLang="en-US" dirty="0"/>
              <a:t>组</a:t>
            </a:r>
            <a:r>
              <a:rPr lang="en-US" altLang="zh-CN" dirty="0"/>
              <a:t>)</a:t>
            </a:r>
            <a:r>
              <a:rPr lang="zh-CN" altLang="en-US" dirty="0"/>
              <a:t>集近</a:t>
            </a:r>
            <a:r>
              <a:rPr lang="en-US" altLang="zh-CN" dirty="0"/>
              <a:t>10</a:t>
            </a:r>
            <a:r>
              <a:rPr lang="zh-CN" altLang="en-US" dirty="0"/>
              <a:t>年代表工作</a:t>
            </a:r>
          </a:p>
        </p:txBody>
      </p:sp>
      <p:graphicFrame>
        <p:nvGraphicFramePr>
          <p:cNvPr id="6" name="内容占位符 4">
            <a:extLst>
              <a:ext uri="{FF2B5EF4-FFF2-40B4-BE49-F238E27FC236}">
                <a16:creationId xmlns:a16="http://schemas.microsoft.com/office/drawing/2014/main" id="{86D4C402-6D7E-4EBB-B6E3-6D13C9D7B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098205"/>
              </p:ext>
            </p:extLst>
          </p:nvPr>
        </p:nvGraphicFramePr>
        <p:xfrm>
          <a:off x="621340" y="1698977"/>
          <a:ext cx="1076797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955">
                  <a:extLst>
                    <a:ext uri="{9D8B030D-6E8A-4147-A177-3AD203B41FA5}">
                      <a16:colId xmlns:a16="http://schemas.microsoft.com/office/drawing/2014/main" val="4221447842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1763933592"/>
                    </a:ext>
                  </a:extLst>
                </a:gridCol>
                <a:gridCol w="3432493">
                  <a:extLst>
                    <a:ext uri="{9D8B030D-6E8A-4147-A177-3AD203B41FA5}">
                      <a16:colId xmlns:a16="http://schemas.microsoft.com/office/drawing/2014/main" val="2969167353"/>
                    </a:ext>
                  </a:extLst>
                </a:gridCol>
                <a:gridCol w="1633855">
                  <a:extLst>
                    <a:ext uri="{9D8B030D-6E8A-4147-A177-3AD203B41FA5}">
                      <a16:colId xmlns:a16="http://schemas.microsoft.com/office/drawing/2014/main" val="1285134441"/>
                    </a:ext>
                  </a:extLst>
                </a:gridCol>
                <a:gridCol w="1336993">
                  <a:extLst>
                    <a:ext uri="{9D8B030D-6E8A-4147-A177-3AD203B41FA5}">
                      <a16:colId xmlns:a16="http://schemas.microsoft.com/office/drawing/2014/main" val="2210579960"/>
                    </a:ext>
                  </a:extLst>
                </a:gridCol>
                <a:gridCol w="1379494">
                  <a:extLst>
                    <a:ext uri="{9D8B030D-6E8A-4147-A177-3AD203B41FA5}">
                      <a16:colId xmlns:a16="http://schemas.microsoft.com/office/drawing/2014/main" val="418557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发表年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杂志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基因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(M)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基因组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1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Cell</a:t>
                      </a:r>
                      <a:endParaRPr lang="zh-CN" altLang="en-US" sz="2400" b="1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9,428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154,723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35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</a:t>
                      </a:r>
                      <a:endParaRPr lang="zh-CN" altLang="en-US" sz="2400" b="1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11,850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92,143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9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人粪便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</a:t>
                      </a:r>
                      <a:endParaRPr lang="zh-CN" altLang="en-US" sz="2400" b="1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3,810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60,664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98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海洋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Cell</a:t>
                      </a:r>
                      <a:endParaRPr lang="zh-CN" altLang="en-US" sz="2400" b="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370</a:t>
                      </a:r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47</a:t>
                      </a:r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42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牛瘤胃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en-US" sz="2400" b="1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283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4,941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92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Cell Host &amp; Microbe</a:t>
                      </a:r>
                      <a:endParaRPr lang="zh-CN" altLang="en-US" sz="2400" b="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3655</a:t>
                      </a:r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46</a:t>
                      </a:r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1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en-US" sz="2400" b="1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之前所有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170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204,938</a:t>
                      </a:r>
                      <a:endParaRPr lang="zh-CN" alt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61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小鼠肠道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Cell Reports</a:t>
                      </a:r>
                      <a:endParaRPr lang="zh-CN" altLang="en-US" sz="2400" b="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298</a:t>
                      </a:r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4.6</a:t>
                      </a:r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660</a:t>
                      </a:r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05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全球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Biotechnology</a:t>
                      </a:r>
                      <a:endParaRPr lang="zh-CN" altLang="en-US" sz="2400" b="1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之前所有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50</a:t>
                      </a:r>
                      <a:r>
                        <a:rPr lang="zh-CN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096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80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0CC47-EB26-43B7-B8A5-37AD5FF1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总结为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个时代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5D5E5F-0750-426B-99A2-874F6E859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1.0 ——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物种微生物组的宏基因组参考基因集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人、小鼠、猴、鸡、猪、海洋、根际土壤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2.0 ——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物种微生物组的大规模参考基因集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参考基因组集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(MAGs)</a:t>
            </a: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(Nature x 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Cell)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、牛瘤胃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3.0 ——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整合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MAG+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公共数据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培养组、规律挖掘和应用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Cell Host Microbe2019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人类：肠道口腔低频基因功能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NBT 2020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人类：公共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培养组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宏基因组挖掘基因集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+MAGs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，参考数据库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Kraken 2</a:t>
            </a:r>
          </a:p>
          <a:p>
            <a:pPr lvl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Cell Reports 2020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小鼠：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Genes+mMAGs+16S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PICRUSt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C1F29-AC90-4C5F-8780-6724F26394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pPr/>
              <a:t>24</a:t>
            </a:fld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1234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微生物组关联分析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微生物组关联分析</a:t>
            </a:r>
            <a:r>
              <a:rPr lang="en-US" altLang="zh-CN" dirty="0"/>
              <a:t>(Microbiome/Metagenome-wide association studies , MWAS)</a:t>
            </a:r>
            <a:r>
              <a:rPr lang="zh-CN" altLang="en-US" dirty="0"/>
              <a:t>是指捕获多维尺度上的互作作用，从而提供捕获复杂作用关系的方法，该方法切实可行的预测微生物组和疾病状态的关系。就是不做任何假设的分析整个微生物组的结构变化，目的是鉴定与疾病、表型相关的微生物物种、基因或代谢物质等。全微生物组关联分析 </a:t>
            </a:r>
            <a:r>
              <a:rPr lang="en-US" altLang="zh-CN" dirty="0"/>
              <a:t>(MWAS) </a:t>
            </a:r>
            <a:r>
              <a:rPr lang="zh-CN" altLang="en-US" dirty="0"/>
              <a:t>与全基因组关联分析 </a:t>
            </a:r>
            <a:r>
              <a:rPr lang="en-US" altLang="zh-CN" dirty="0"/>
              <a:t>(GWAS) </a:t>
            </a:r>
            <a:r>
              <a:rPr lang="zh-CN" altLang="en-US" dirty="0"/>
              <a:t>有些类似，都是把某些复杂的特征（如物种、基因）与表型特征关联起来。</a:t>
            </a:r>
            <a:endParaRPr lang="en-US" altLang="zh-CN" dirty="0"/>
          </a:p>
          <a:p>
            <a:r>
              <a:rPr lang="en-US" altLang="zh-CN" dirty="0"/>
              <a:t>2012</a:t>
            </a:r>
            <a:r>
              <a:rPr lang="zh-CN" altLang="en-US" dirty="0"/>
              <a:t>年秦俊杰等在</a:t>
            </a:r>
            <a:r>
              <a:rPr lang="en-US" altLang="zh-CN" dirty="0"/>
              <a:t>Nature</a:t>
            </a:r>
            <a:r>
              <a:rPr lang="zh-CN" altLang="en-US" dirty="0"/>
              <a:t>发表</a:t>
            </a:r>
            <a:r>
              <a:rPr lang="en-US" altLang="zh-CN" dirty="0"/>
              <a:t>II</a:t>
            </a:r>
            <a:r>
              <a:rPr lang="zh-CN" altLang="en-US" dirty="0"/>
              <a:t>型糖尿病的微生物组关联分析 </a:t>
            </a:r>
          </a:p>
          <a:p>
            <a:r>
              <a:rPr lang="en-US" altLang="zh-CN" dirty="0"/>
              <a:t>2013</a:t>
            </a:r>
            <a:r>
              <a:rPr lang="zh-CN" altLang="en-US" dirty="0"/>
              <a:t>年赵立平于首次在</a:t>
            </a:r>
            <a:r>
              <a:rPr lang="en-US" altLang="zh-CN" dirty="0"/>
              <a:t>Nature Reviews Microbiology</a:t>
            </a:r>
            <a:r>
              <a:rPr lang="zh-CN" altLang="en-US" dirty="0"/>
              <a:t>期刊上提出了完整的微生物组关联分析 </a:t>
            </a:r>
            <a:r>
              <a:rPr lang="en-US" altLang="zh-CN" dirty="0"/>
              <a:t>(Microbiome-wide association studies ,MWAS</a:t>
            </a:r>
            <a:r>
              <a:rPr lang="zh-CN" altLang="en-US" dirty="0"/>
              <a:t>）的概念和研究策略。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01126" y="645756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>
                <a:solidFill>
                  <a:srgbClr val="0366D6"/>
                </a:solidFill>
                <a:latin typeface="-apple-system"/>
                <a:hlinkClick r:id="rId2"/>
              </a:rPr>
              <a:t>GigaScience</a:t>
            </a:r>
            <a:r>
              <a:rPr lang="en-US" altLang="zh-CN" sz="1200" dirty="0">
                <a:solidFill>
                  <a:srgbClr val="0366D6"/>
                </a:solidFill>
                <a:latin typeface="-apple-system"/>
                <a:hlinkClick r:id="rId2"/>
              </a:rPr>
              <a:t>:</a:t>
            </a:r>
            <a:r>
              <a:rPr lang="zh-CN" altLang="en-US" sz="1200" dirty="0">
                <a:solidFill>
                  <a:srgbClr val="0366D6"/>
                </a:solidFill>
                <a:latin typeface="-apple-system"/>
                <a:hlinkClick r:id="rId2"/>
              </a:rPr>
              <a:t>植物</a:t>
            </a:r>
            <a:r>
              <a:rPr lang="en-US" altLang="zh-CN" sz="1200" dirty="0">
                <a:solidFill>
                  <a:srgbClr val="0366D6"/>
                </a:solidFill>
                <a:latin typeface="-apple-system"/>
                <a:hlinkClick r:id="rId2"/>
              </a:rPr>
              <a:t>MWAS</a:t>
            </a:r>
            <a:r>
              <a:rPr lang="zh-CN" altLang="en-US" sz="1200" dirty="0">
                <a:solidFill>
                  <a:srgbClr val="0366D6"/>
                </a:solidFill>
                <a:latin typeface="-apple-system"/>
                <a:hlinkClick r:id="rId2"/>
              </a:rPr>
              <a:t>研究</a:t>
            </a:r>
            <a:r>
              <a:rPr lang="en-US" altLang="zh-CN" sz="1200" dirty="0">
                <a:solidFill>
                  <a:srgbClr val="0366D6"/>
                </a:solidFill>
                <a:latin typeface="-apple-system"/>
                <a:hlinkClick r:id="rId2"/>
              </a:rPr>
              <a:t>—</a:t>
            </a:r>
            <a:r>
              <a:rPr lang="zh-CN" altLang="en-US" sz="1200" dirty="0">
                <a:solidFill>
                  <a:srgbClr val="0366D6"/>
                </a:solidFill>
                <a:latin typeface="-apple-system"/>
                <a:hlinkClick r:id="rId2"/>
              </a:rPr>
              <a:t>谷子产量与微生物组关联分析</a:t>
            </a:r>
            <a:endParaRPr lang="zh-CN" altLang="en-US" sz="12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00466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二型糖尿病与肠道菌群的关系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1656" y="1530959"/>
            <a:ext cx="8627861" cy="488254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40275" y="6581001"/>
            <a:ext cx="80371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E3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Qin, J. et al. A metagenome-wide association study of gut microbiota in type 2 diabetes. Nature 490,55–60 (2012).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2CE0C5-1DC8-46B6-924F-95356F26655B}"/>
              </a:ext>
            </a:extLst>
          </p:cNvPr>
          <p:cNvSpPr txBox="1"/>
          <p:nvPr/>
        </p:nvSpPr>
        <p:spPr>
          <a:xfrm>
            <a:off x="248478" y="2321290"/>
            <a:ext cx="3081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345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个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II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型糖尿病患者的肠道菌群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MWAS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研究</a:t>
            </a:r>
            <a:endParaRPr lang="en-US" altLang="zh-CN" sz="1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Hiragino Sans GB W6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发现并验证了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6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万个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Markers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提出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metagenomics linkage group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161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64D4B31-BC27-459A-AA73-4ADFE168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BCB4439-62D7-4D27-835A-1B3F861D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微生物组关联分析</a:t>
            </a:r>
            <a:r>
              <a:rPr lang="en-US" altLang="zh-CN" sz="3200" dirty="0"/>
              <a:t>(Microbiome/Metagenome-wide association studies , MWAS)</a:t>
            </a:r>
            <a:endParaRPr lang="zh-CN" altLang="en-US" sz="3200" dirty="0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B93573D1-9DE5-411F-A24C-9B34ACA15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4051" y="1562606"/>
            <a:ext cx="7065109" cy="48525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8FE024-4ED8-405B-B74F-9F6EF9E8EBAE}"/>
              </a:ext>
            </a:extLst>
          </p:cNvPr>
          <p:cNvSpPr/>
          <p:nvPr/>
        </p:nvSpPr>
        <p:spPr>
          <a:xfrm>
            <a:off x="2454051" y="6506295"/>
            <a:ext cx="7785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Zhao, L. (2013). "The gut microbiota and obesity: from correlation to causality." </a:t>
            </a:r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Nat Rev </a:t>
            </a:r>
            <a:r>
              <a:rPr lang="en-US" altLang="zh-CN" sz="1200" u="sng" dirty="0" err="1">
                <a:latin typeface="Arial" panose="020B0604020202020204" pitchFamily="34" charset="0"/>
                <a:cs typeface="Arial" panose="020B0604020202020204" pitchFamily="34" charset="0"/>
              </a:rPr>
              <a:t>Microbiol</a:t>
            </a:r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(9): 639-647.</a:t>
            </a:r>
          </a:p>
        </p:txBody>
      </p:sp>
    </p:spTree>
    <p:extLst>
      <p:ext uri="{BB962C8B-B14F-4D97-AF65-F5344CB8AC3E}">
        <p14:creationId xmlns:p14="http://schemas.microsoft.com/office/powerpoint/2010/main" val="3479882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B2E579-FB99-447A-B697-07DE994D4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0" y="3740000"/>
            <a:ext cx="8649450" cy="17679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关联分析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546856" y="6206318"/>
            <a:ext cx="28964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6665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Nature. 2012 Oct 4;490(7418):55-60. </a:t>
            </a:r>
          </a:p>
          <a:p>
            <a:r>
              <a:rPr lang="fr-FR" altLang="zh-CN" sz="1200" dirty="0">
                <a:solidFill>
                  <a:srgbClr val="6665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 . 2013 Aug 29;500(7464):541-6. </a:t>
            </a:r>
          </a:p>
          <a:p>
            <a:r>
              <a:rPr lang="en-US" altLang="zh-CN" sz="1200" dirty="0">
                <a:solidFill>
                  <a:srgbClr val="6665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Med. 2015 Aug;21(8):895-905.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445151" cy="37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77" y="2301318"/>
            <a:ext cx="7519051" cy="3905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61607" y="6183360"/>
            <a:ext cx="6021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rgbClr val="0366D6"/>
                </a:solidFill>
                <a:latin typeface="-apple-system"/>
                <a:hlinkClick r:id="rId6"/>
              </a:rPr>
              <a:t>Nature</a:t>
            </a:r>
            <a:r>
              <a:rPr lang="zh-CN" altLang="en-US" sz="1200">
                <a:solidFill>
                  <a:srgbClr val="0366D6"/>
                </a:solidFill>
                <a:latin typeface="-apple-system"/>
                <a:hlinkClick r:id="rId6"/>
              </a:rPr>
              <a:t>综述：宏基因组关联分析</a:t>
            </a:r>
            <a:endParaRPr lang="en-US" altLang="zh-CN" sz="1200">
              <a:solidFill>
                <a:srgbClr val="0366D6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u="sng">
                <a:hlinkClick r:id="rId7"/>
              </a:rPr>
              <a:t>Cell</a:t>
            </a:r>
            <a:r>
              <a:rPr lang="zh-CN" altLang="en-US" sz="1200" u="sng">
                <a:hlinkClick r:id="rId7"/>
              </a:rPr>
              <a:t>综述：人类肠道菌群</a:t>
            </a:r>
            <a:r>
              <a:rPr lang="en-US" altLang="zh-CN" sz="1200" u="sng">
                <a:hlinkClick r:id="rId7"/>
              </a:rPr>
              <a:t>-</a:t>
            </a:r>
            <a:r>
              <a:rPr lang="zh-CN" altLang="en-US" sz="1200" u="sng">
                <a:hlinkClick r:id="rId7"/>
              </a:rPr>
              <a:t>从关联到调控</a:t>
            </a:r>
            <a:endParaRPr lang="en-US" altLang="zh-CN" sz="1200" u="sng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>
                <a:hlinkClick r:id="rId8"/>
              </a:rPr>
              <a:t>GigaScience:</a:t>
            </a:r>
            <a:r>
              <a:rPr lang="zh-CN" altLang="en-US" sz="1200">
                <a:hlinkClick r:id="rId8"/>
              </a:rPr>
              <a:t>植物</a:t>
            </a:r>
            <a:r>
              <a:rPr lang="en-US" altLang="zh-CN" sz="1200">
                <a:hlinkClick r:id="rId8"/>
              </a:rPr>
              <a:t>MWAS</a:t>
            </a:r>
            <a:r>
              <a:rPr lang="zh-CN" altLang="en-US" sz="1200">
                <a:hlinkClick r:id="rId8"/>
              </a:rPr>
              <a:t>研究</a:t>
            </a:r>
            <a:r>
              <a:rPr lang="en-US" altLang="zh-CN" sz="1200">
                <a:hlinkClick r:id="rId8"/>
              </a:rPr>
              <a:t>—</a:t>
            </a:r>
            <a:r>
              <a:rPr lang="zh-CN" altLang="en-US" sz="1200">
                <a:hlinkClick r:id="rId8"/>
              </a:rPr>
              <a:t>谷子产量与微生物组关联分析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4532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MWAS</a:t>
            </a:r>
            <a:r>
              <a:rPr lang="zh-CN" altLang="en-US" dirty="0"/>
              <a:t>应用</a:t>
            </a:r>
            <a:r>
              <a:rPr lang="en-US" altLang="zh-CN" dirty="0"/>
              <a:t>——Wang Jun(</a:t>
            </a:r>
            <a:r>
              <a:rPr lang="zh-CN" altLang="en-US" dirty="0"/>
              <a:t>王军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1026" name="Picture 2" descr="http://www.im.cas.cn/jgsz/yjtx/zgkxybywswymyxzdsys/201703/W020170308360494813579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6" y="1507687"/>
            <a:ext cx="3121117" cy="396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m.cas.cn/jgsz/yjtx/zgkxybywswymyxzdsys/201703/W0201703083604948288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59" y="1501510"/>
            <a:ext cx="3036631" cy="397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394099" y="5790925"/>
            <a:ext cx="82951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Gwen </a:t>
            </a:r>
            <a:r>
              <a:rPr lang="en-US" altLang="zh-CN" sz="12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Falony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*, Marie </a:t>
            </a:r>
            <a:r>
              <a:rPr lang="en-US" altLang="zh-CN" sz="12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Joossens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*, Sara Vieira-Silva*, Jun Wang*, </a:t>
            </a:r>
            <a:r>
              <a:rPr lang="en-US" altLang="zh-CN" sz="1200" i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Jeroen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Raes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Population-level analysis of gut microbiome variation. </a:t>
            </a:r>
            <a:r>
              <a:rPr lang="en-US" altLang="zh-CN" sz="1200" i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2016, 352(6285):560-565  (* contributed equally; Science cover story) </a:t>
            </a:r>
          </a:p>
          <a:p>
            <a:r>
              <a:rPr lang="lt-LT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 Wang*, Louise B. Thingholm</a:t>
            </a:r>
            <a:r>
              <a:rPr lang="lt-LT" altLang="zh-CN" sz="1200" baseline="30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lt-LT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Jurgita Skiecevičienė</a:t>
            </a:r>
            <a:r>
              <a:rPr lang="lt-LT" altLang="zh-CN" sz="1200" baseline="30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lt-LT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*, </a:t>
            </a:r>
            <a:r>
              <a:rPr lang="lt-LT" altLang="zh-CN" sz="1200" i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lt-LT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Tom H. Karlsen, John F. Baines, Andre Franke. Genome-wide association analysis identifies variation in vitamin D receptor and other host factors influencing the gut microbiota. </a:t>
            </a:r>
            <a:r>
              <a:rPr lang="lt-LT" altLang="zh-CN" sz="1200" i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 Genetics,</a:t>
            </a:r>
            <a:r>
              <a:rPr lang="lt-LT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2016 (48)1396–1406 (* contributed equally; Nature Genetics cover story)</a:t>
            </a:r>
            <a:r>
              <a:rPr lang="lt-LT" altLang="zh-CN" sz="1200" i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lt-LT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zh-CN" altLang="en-US" sz="12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7806" y="3976459"/>
            <a:ext cx="1909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131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维生素</a:t>
            </a:r>
            <a:r>
              <a:rPr lang="en-US" altLang="zh-CN" b="1" dirty="0">
                <a:solidFill>
                  <a:srgbClr val="3131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b="1" dirty="0">
                <a:solidFill>
                  <a:srgbClr val="3131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受体显著影响肠道菌群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07806" y="1768589"/>
            <a:ext cx="1573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131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健康人的菌群长啥样？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822" y="1905225"/>
            <a:ext cx="2717565" cy="27175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67136" y="5471596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777777"/>
                </a:solidFill>
                <a:latin typeface="Arial" panose="020B0604020202020204" pitchFamily="34" charset="0"/>
              </a:rPr>
              <a:t> </a:t>
            </a:r>
            <a:r>
              <a:rPr lang="en-US" altLang="zh-CN" dirty="0">
                <a:solidFill>
                  <a:srgbClr val="660099"/>
                </a:solidFill>
                <a:latin typeface="Arial" panose="020B0604020202020204" pitchFamily="34" charset="0"/>
                <a:hlinkClick r:id="rId6"/>
              </a:rPr>
              <a:t>Cited by </a:t>
            </a:r>
            <a:r>
              <a:rPr lang="en-US" altLang="zh-CN" dirty="0">
                <a:solidFill>
                  <a:srgbClr val="660099"/>
                </a:solidFill>
                <a:latin typeface="Arial" panose="020B0604020202020204" pitchFamily="34" charset="0"/>
              </a:rPr>
              <a:t>967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75254" y="5471596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60099"/>
                </a:solidFill>
                <a:latin typeface="Arial" panose="020B0604020202020204" pitchFamily="34" charset="0"/>
                <a:hlinkClick r:id="rId7"/>
              </a:rPr>
              <a:t>Cited by </a:t>
            </a:r>
            <a:r>
              <a:rPr lang="en-US" altLang="zh-CN" dirty="0">
                <a:solidFill>
                  <a:srgbClr val="660099"/>
                </a:solidFill>
                <a:latin typeface="Arial" panose="020B0604020202020204" pitchFamily="34" charset="0"/>
              </a:rPr>
              <a:t>314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01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为什么微生物组这么热？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</a:t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B929A0-74FA-4701-92A2-C8318DA3732D}"/>
              </a:ext>
            </a:extLst>
          </p:cNvPr>
          <p:cNvGrpSpPr/>
          <p:nvPr/>
        </p:nvGrpSpPr>
        <p:grpSpPr>
          <a:xfrm>
            <a:off x="1641582" y="1424080"/>
            <a:ext cx="9593530" cy="5354547"/>
            <a:chOff x="-105103" y="35775"/>
            <a:chExt cx="12393763" cy="691747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918868A-D2AB-4CE7-8EFE-D75B14585F9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0189" y="4764602"/>
              <a:ext cx="1672772" cy="217243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4AA7728-9016-46F2-94E9-81F1EE14FFE2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103" y="4764602"/>
              <a:ext cx="1672772" cy="2172431"/>
            </a:xfrm>
            <a:prstGeom prst="rect">
              <a:avLst/>
            </a:prstGeom>
          </p:spPr>
        </p:pic>
        <p:pic>
          <p:nvPicPr>
            <p:cNvPr id="27" name="Picture 5" descr="Picture 5">
              <a:extLst>
                <a:ext uri="{FF2B5EF4-FFF2-40B4-BE49-F238E27FC236}">
                  <a16:creationId xmlns:a16="http://schemas.microsoft.com/office/drawing/2014/main" id="{D372228C-1458-4F64-BF04-B02C08CA88E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5861" y="2384400"/>
              <a:ext cx="1672772" cy="217243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AutoShape 12" descr="Protein&amp;Cell">
              <a:extLst>
                <a:ext uri="{FF2B5EF4-FFF2-40B4-BE49-F238E27FC236}">
                  <a16:creationId xmlns:a16="http://schemas.microsoft.com/office/drawing/2014/main" id="{F65ACACB-9449-4CFA-A223-66E2957007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14950" y="2386013"/>
              <a:ext cx="1562100" cy="2085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3F5DA8E-22DB-4EAA-A4A0-30A71E2F5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649" y="35775"/>
              <a:ext cx="1669960" cy="217010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F926EE5-BF63-4930-841F-DA290139F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" t="681" r="2763" b="1857"/>
            <a:stretch/>
          </p:blipFill>
          <p:spPr>
            <a:xfrm>
              <a:off x="3473585" y="35775"/>
              <a:ext cx="1669960" cy="217472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20253FD-A60B-488D-9157-5CC1D01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711" y="2384400"/>
              <a:ext cx="1620128" cy="2151765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6A446BC9-052C-4574-930C-E8AE6674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117" y="35775"/>
              <a:ext cx="1669960" cy="21701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62BA622-6A0C-4515-B444-6ABD38987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241" y="35775"/>
              <a:ext cx="1672772" cy="217375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99BD405-28A9-4B90-9278-35CCBFA3C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103" y="35775"/>
              <a:ext cx="1672772" cy="217375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A6BFF5B-0530-4B9D-92F3-8E53E0F2B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181" y="35775"/>
              <a:ext cx="1669960" cy="217010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7C0679A-2260-4A9B-956C-0C0DBFBB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9715" y="35775"/>
              <a:ext cx="1668945" cy="2168781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35CF520-ED8A-4CBD-B88B-F25D61A33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869" y="2384400"/>
              <a:ext cx="1650685" cy="2169232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3C559AE4-2359-45DF-AF8D-93D3A355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060" y="2384400"/>
              <a:ext cx="1650685" cy="21690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88B01E67-31C8-4DBB-A37E-DDF99B06A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790" y="2384400"/>
              <a:ext cx="1650685" cy="2164833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7D81F05-BD0D-4125-B13F-B70C0C0A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075" y="2384400"/>
              <a:ext cx="1633406" cy="2171469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A6AB98DD-8108-42D7-92F1-CDE49706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9714" y="2384400"/>
              <a:ext cx="1668945" cy="217243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5358BB57-7851-45AD-B1AC-DA57C081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706" y="4764602"/>
              <a:ext cx="1705877" cy="2169324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DED4A9E-6487-4A55-ADB3-4615919CB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620" y="4764602"/>
              <a:ext cx="1705877" cy="2169323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1010482-11F0-491F-AFFD-743E43150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534" y="4764602"/>
              <a:ext cx="1705877" cy="2169324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B3C6101-17FB-470B-BD9F-882F6239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7448" y="4764602"/>
              <a:ext cx="1713334" cy="2188646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EC37B1C8-773B-4B84-8A16-6D2B90F5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3819" y="4764602"/>
              <a:ext cx="1713334" cy="2180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808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微生物组年</a:t>
            </a:r>
            <a:r>
              <a:rPr lang="en-US" altLang="zh-CN" dirty="0"/>
              <a:t>(</a:t>
            </a:r>
            <a:r>
              <a:rPr lang="zh-CN" altLang="en-US" dirty="0"/>
              <a:t>人类微生物组计划十年总结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日的</a:t>
            </a:r>
            <a:r>
              <a:rPr lang="en-US" altLang="zh-CN" dirty="0"/>
              <a:t>Science</a:t>
            </a:r>
            <a:r>
              <a:rPr lang="zh-CN" altLang="en-US" dirty="0"/>
              <a:t>微生物组特刊和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6</a:t>
            </a:r>
            <a:r>
              <a:rPr lang="zh-CN" altLang="en-US" dirty="0"/>
              <a:t>日的</a:t>
            </a:r>
            <a:r>
              <a:rPr lang="en-US" altLang="zh-CN" dirty="0"/>
              <a:t>Nature</a:t>
            </a:r>
            <a:r>
              <a:rPr lang="zh-CN" altLang="en-US" dirty="0"/>
              <a:t>专辑</a:t>
            </a:r>
            <a:r>
              <a:rPr lang="en-US" altLang="zh-CN" dirty="0"/>
              <a:t>(6</a:t>
            </a:r>
            <a:r>
              <a:rPr lang="zh-CN" altLang="en-US" dirty="0"/>
              <a:t>篇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微生物</a:t>
            </a:r>
            <a:r>
              <a:rPr lang="en-US" altLang="zh-CN" dirty="0"/>
              <a:t>/</a:t>
            </a:r>
            <a:r>
              <a:rPr lang="zh-CN" altLang="en-US" dirty="0"/>
              <a:t>宏基因组关联分析 </a:t>
            </a:r>
            <a:r>
              <a:rPr lang="en-US" altLang="zh-CN" dirty="0"/>
              <a:t>Microbiome/Metagenome-wide association studies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177646" y="6390181"/>
            <a:ext cx="57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Gilbert, J. A., et al. (2016). "Microbiome-wide association studies link dynamic microbial consortia to disease." </a:t>
            </a:r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Nature </a:t>
            </a:r>
            <a:r>
              <a:rPr lang="en-US" altLang="zh-CN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535</a:t>
            </a:r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(7610): 94-103.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64" y="3244489"/>
            <a:ext cx="5874129" cy="3145692"/>
          </a:xfrm>
          <a:prstGeom prst="rect">
            <a:avLst/>
          </a:prstGeom>
        </p:spPr>
      </p:pic>
      <p:pic>
        <p:nvPicPr>
          <p:cNvPr id="2050" name="Picture 2" descr="Jack A. Gilbert portra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295" y="296133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9128508" y="524205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Argonne National Laboratory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74295" y="4761387"/>
            <a:ext cx="1736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Jack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 A. </a:t>
            </a:r>
            <a:r>
              <a:rPr lang="en-US" altLang="zh-CN" u="sng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Gilbert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08045" y="5717070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8ABE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Earth Microbiome Project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608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1001" y="1188231"/>
            <a:ext cx="738664" cy="46994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人类微生物组的代谢物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084" y="146349"/>
            <a:ext cx="4140670" cy="63142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572419" y="1188230"/>
            <a:ext cx="738664" cy="46994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微生物分型及个性医疗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306" y="146348"/>
            <a:ext cx="4154591" cy="62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63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5939" y="442875"/>
            <a:ext cx="7454348" cy="1064812"/>
          </a:xfrm>
        </p:spPr>
        <p:txBody>
          <a:bodyPr/>
          <a:lstStyle/>
          <a:p>
            <a:r>
              <a:rPr lang="zh-CN" altLang="en-US" sz="2800" b="0" dirty="0"/>
              <a:t>赵立平等</a:t>
            </a:r>
            <a:r>
              <a:rPr lang="en-US" altLang="zh-CN" sz="2800" b="0" dirty="0"/>
              <a:t>《</a:t>
            </a:r>
            <a:r>
              <a:rPr lang="zh-CN" altLang="en-US" sz="2800" b="0" dirty="0"/>
              <a:t>科学</a:t>
            </a:r>
            <a:r>
              <a:rPr lang="en-US" altLang="zh-CN" sz="2800" b="0" dirty="0"/>
              <a:t>》</a:t>
            </a:r>
            <a:r>
              <a:rPr lang="zh-CN" altLang="en-US" sz="2800" b="0" dirty="0"/>
              <a:t>：用膳食纤维</a:t>
            </a:r>
            <a:r>
              <a:rPr lang="en-US" altLang="zh-CN" sz="2800" b="0" dirty="0"/>
              <a:t>"</a:t>
            </a:r>
            <a:r>
              <a:rPr lang="zh-CN" altLang="en-US" sz="2800" b="0" dirty="0"/>
              <a:t>钓</a:t>
            </a:r>
            <a:r>
              <a:rPr lang="en-US" altLang="zh-CN" sz="2800" b="0" dirty="0"/>
              <a:t>"</a:t>
            </a:r>
            <a:r>
              <a:rPr lang="zh-CN" altLang="en-US" sz="2800" b="0" dirty="0"/>
              <a:t>出</a:t>
            </a:r>
            <a:r>
              <a:rPr lang="en-US" altLang="zh-CN" sz="2800" b="0" dirty="0"/>
              <a:t>15</a:t>
            </a:r>
            <a:r>
              <a:rPr lang="zh-CN" altLang="en-US" sz="2800" b="0" dirty="0"/>
              <a:t>株缓解糖尿病的细菌！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227" y="2137786"/>
            <a:ext cx="9521293" cy="4201101"/>
          </a:xfrm>
        </p:spPr>
        <p:txBody>
          <a:bodyPr/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赵立平教授：我们从</a:t>
            </a:r>
            <a:r>
              <a:rPr lang="en-US" altLang="zh-CN" sz="2000" dirty="0"/>
              <a:t>2004</a:t>
            </a:r>
            <a:r>
              <a:rPr lang="zh-CN" altLang="en-US" sz="2000" dirty="0"/>
              <a:t>年开始发表第一篇研究肠道菌群的</a:t>
            </a:r>
            <a:r>
              <a:rPr lang="en-US" altLang="zh-CN" sz="2000" dirty="0"/>
              <a:t>SCI</a:t>
            </a:r>
            <a:r>
              <a:rPr lang="zh-CN" altLang="en-US" sz="2000" dirty="0"/>
              <a:t>收录的论文，到这篇</a:t>
            </a:r>
            <a:r>
              <a:rPr lang="en-US" altLang="zh-CN" sz="2000" dirty="0"/>
              <a:t>Science</a:t>
            </a:r>
            <a:r>
              <a:rPr lang="zh-CN" altLang="en-US" sz="2000" dirty="0"/>
              <a:t>，已经发表超过</a:t>
            </a:r>
            <a:r>
              <a:rPr lang="en-US" altLang="zh-CN" sz="2000" dirty="0"/>
              <a:t>70</a:t>
            </a:r>
            <a:r>
              <a:rPr lang="zh-CN" altLang="en-US" sz="2000" dirty="0"/>
              <a:t>篇。用“俗套”的发文期刊的影响因子来看，第一篇是发在</a:t>
            </a:r>
            <a:r>
              <a:rPr lang="en-US" altLang="zh-CN" sz="2000" dirty="0"/>
              <a:t>《</a:t>
            </a:r>
            <a:r>
              <a:rPr lang="zh-CN" altLang="en-US" sz="2000" dirty="0"/>
              <a:t>微生物学方法杂志</a:t>
            </a:r>
            <a:r>
              <a:rPr lang="en-US" altLang="zh-CN" sz="2000" dirty="0"/>
              <a:t>》</a:t>
            </a:r>
            <a:r>
              <a:rPr lang="zh-CN" altLang="en-US" sz="2000" dirty="0"/>
              <a:t>，影响因子只有</a:t>
            </a:r>
            <a:r>
              <a:rPr lang="en-US" altLang="zh-CN" sz="2000" dirty="0"/>
              <a:t>1.5</a:t>
            </a:r>
            <a:r>
              <a:rPr lang="zh-CN" altLang="en-US" sz="2000" dirty="0"/>
              <a:t>。这些年下来，影响因子</a:t>
            </a:r>
            <a:r>
              <a:rPr lang="en-US" altLang="zh-CN" sz="2000" dirty="0"/>
              <a:t>10</a:t>
            </a:r>
            <a:r>
              <a:rPr lang="zh-CN" altLang="en-US" sz="2000" dirty="0"/>
              <a:t>分左右的或以上的，只有十来篇。</a:t>
            </a:r>
            <a:endParaRPr lang="en-US" altLang="zh-CN" sz="2000" dirty="0"/>
          </a:p>
          <a:p>
            <a:r>
              <a:rPr lang="zh-CN" altLang="en-US" sz="2000" dirty="0"/>
              <a:t>从</a:t>
            </a:r>
            <a:r>
              <a:rPr lang="en-US" altLang="zh-CN" sz="2000" dirty="0"/>
              <a:t>2007</a:t>
            </a:r>
            <a:r>
              <a:rPr lang="zh-CN" altLang="en-US" sz="2000" dirty="0"/>
              <a:t>年到现在，我们一共有</a:t>
            </a:r>
            <a:r>
              <a:rPr lang="en-US" altLang="zh-CN" sz="2000" dirty="0"/>
              <a:t>6</a:t>
            </a:r>
            <a:r>
              <a:rPr lang="zh-CN" altLang="en-US" sz="2000" dirty="0"/>
              <a:t>篇论文在</a:t>
            </a:r>
            <a:r>
              <a:rPr lang="en-US" altLang="zh-CN" sz="2000" dirty="0"/>
              <a:t>Nature/Science</a:t>
            </a:r>
            <a:r>
              <a:rPr lang="zh-CN" altLang="en-US" sz="2000" dirty="0"/>
              <a:t>杂志被送外审，但最终只有这一篇得以发表，其他都被拒稿的。因此，用“十年磨一剑”来形容恐怕也不过分。</a:t>
            </a:r>
            <a:endParaRPr lang="en-US" altLang="zh-CN" sz="2000" dirty="0"/>
          </a:p>
          <a:p>
            <a:r>
              <a:rPr lang="zh-CN" altLang="en-US" sz="2000" dirty="0"/>
              <a:t>这次</a:t>
            </a:r>
            <a:r>
              <a:rPr lang="en-US" altLang="zh-CN" sz="2000" dirty="0"/>
              <a:t>Science</a:t>
            </a:r>
            <a:r>
              <a:rPr lang="zh-CN" altLang="en-US" sz="2000" dirty="0"/>
              <a:t>发表的工作，从开始筹划，到完成现场试验和样品分析，到分析数据和写作，到投稿和发表，也用了整整</a:t>
            </a:r>
            <a:r>
              <a:rPr lang="en-US" altLang="zh-CN" sz="2000" dirty="0"/>
              <a:t>6</a:t>
            </a:r>
            <a:r>
              <a:rPr lang="zh-CN" altLang="en-US" sz="2000" dirty="0"/>
              <a:t>年的时间。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55304" y="6132294"/>
            <a:ext cx="8335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赵立平等</a:t>
            </a:r>
            <a:r>
              <a:rPr lang="en-US" altLang="zh-CN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科学</a:t>
            </a:r>
            <a:r>
              <a:rPr lang="en-US" altLang="zh-CN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亮剑：</a:t>
            </a:r>
            <a:r>
              <a:rPr lang="en-US" altLang="zh-CN" sz="1200" dirty="0">
                <a:hlinkClick r:id="rId3"/>
              </a:rPr>
              <a:t>Sciences</a:t>
            </a:r>
            <a:r>
              <a:rPr lang="zh-CN" altLang="en-US" sz="1200" dirty="0">
                <a:hlinkClick r:id="rId3"/>
              </a:rPr>
              <a:t>：用膳食纤维</a:t>
            </a:r>
            <a:r>
              <a:rPr lang="en-US" altLang="zh-CN" sz="1200" dirty="0">
                <a:hlinkClick r:id="rId3"/>
              </a:rPr>
              <a:t>"</a:t>
            </a:r>
            <a:r>
              <a:rPr lang="zh-CN" altLang="en-US" sz="1200" dirty="0">
                <a:hlinkClick r:id="rId3"/>
              </a:rPr>
              <a:t>钓</a:t>
            </a:r>
            <a:r>
              <a:rPr lang="en-US" altLang="zh-CN" sz="1200" dirty="0">
                <a:hlinkClick r:id="rId3"/>
              </a:rPr>
              <a:t>"</a:t>
            </a:r>
            <a:r>
              <a:rPr lang="zh-CN" altLang="en-US" sz="1200" dirty="0">
                <a:hlinkClick r:id="rId3"/>
              </a:rPr>
              <a:t>出</a:t>
            </a:r>
            <a:r>
              <a:rPr lang="en-US" altLang="zh-CN" sz="1200" dirty="0">
                <a:hlinkClick r:id="rId3"/>
              </a:rPr>
              <a:t>15</a:t>
            </a:r>
            <a:r>
              <a:rPr lang="zh-CN" altLang="en-US" sz="1200" dirty="0">
                <a:hlinkClick r:id="rId3"/>
              </a:rPr>
              <a:t>株缓解糖尿病的细菌！</a:t>
            </a:r>
            <a:endParaRPr lang="zh-CN" altLang="en-US" sz="1200" dirty="0"/>
          </a:p>
          <a:p>
            <a:r>
              <a:rPr lang="en-US" altLang="zh-CN" sz="1200" dirty="0"/>
              <a:t>Zhao, L. et al. Gut bacteria selectively promoted by dietary fibers alleviate type 2 diabetes. Science 359, 1151-1156, doi:10.1126/science.aao5774 (2018).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551" y="1435868"/>
            <a:ext cx="2080199" cy="23967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78" y="1435868"/>
            <a:ext cx="9495683" cy="195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9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218"/>
          <a:stretch/>
        </p:blipFill>
        <p:spPr>
          <a:xfrm>
            <a:off x="0" y="-160256"/>
            <a:ext cx="12603638" cy="7012470"/>
          </a:xfrm>
          <a:prstGeom prst="rect">
            <a:avLst/>
          </a:prstGeom>
        </p:spPr>
      </p:pic>
      <p:pic>
        <p:nvPicPr>
          <p:cNvPr id="3074" name="Picture 2" descr="https://gss1.bdstatic.com/-vo3dSag_xI4khGkpoWK1HF6hhy/baike/c0%3Dbaike80%2C5%2C5%2C80%2C26/sign=21b56145e0cd7b89fd6132d16e4d29c2/1b4c510fd9f9d72a95eb7192d22a2834359bbbb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6" t="14518" r="10569" b="14562"/>
          <a:stretch/>
        </p:blipFill>
        <p:spPr bwMode="auto">
          <a:xfrm>
            <a:off x="6943617" y="4166056"/>
            <a:ext cx="3533658" cy="217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434331" y="6334842"/>
            <a:ext cx="502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王俊，前华大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CEO,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碳云智能创始人</a:t>
            </a:r>
          </a:p>
        </p:txBody>
      </p:sp>
    </p:spTree>
    <p:extLst>
      <p:ext uri="{BB962C8B-B14F-4D97-AF65-F5344CB8AC3E}">
        <p14:creationId xmlns:p14="http://schemas.microsoft.com/office/powerpoint/2010/main" val="289347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宏基因组关联分析</a:t>
            </a:r>
            <a:r>
              <a:rPr lang="en-US" altLang="zh-CN"/>
              <a:t>(</a:t>
            </a:r>
            <a:r>
              <a:rPr lang="zh-CN" altLang="en-US"/>
              <a:t>宏基因组</a:t>
            </a:r>
            <a:r>
              <a:rPr lang="en-US" altLang="zh-CN"/>
              <a:t>/</a:t>
            </a:r>
            <a:r>
              <a:rPr lang="zh-CN" altLang="en-US"/>
              <a:t>扩增子测序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483" y="2250877"/>
            <a:ext cx="4514335" cy="4954588"/>
          </a:xfrm>
        </p:spPr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选择研究群体</a:t>
            </a:r>
            <a:endParaRPr lang="en-US" altLang="zh-CN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取样</a:t>
            </a:r>
            <a:endParaRPr lang="en-US" altLang="zh-CN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扩增子测序</a:t>
            </a:r>
            <a:endParaRPr lang="en-US" altLang="zh-CN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建立参考</a:t>
            </a:r>
            <a:r>
              <a:rPr lang="en-US" altLang="zh-CN" dirty="0"/>
              <a:t>OTUs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生成</a:t>
            </a:r>
            <a:r>
              <a:rPr lang="en-US" altLang="zh-CN" dirty="0"/>
              <a:t>OTUs</a:t>
            </a:r>
            <a:r>
              <a:rPr lang="zh-CN" altLang="en-US" dirty="0"/>
              <a:t>表</a:t>
            </a:r>
            <a:endParaRPr lang="en-US" altLang="zh-CN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鉴定与基因</a:t>
            </a:r>
            <a:r>
              <a:rPr lang="en-US" altLang="zh-CN" dirty="0"/>
              <a:t>/</a:t>
            </a:r>
            <a:r>
              <a:rPr lang="zh-CN" altLang="en-US" dirty="0"/>
              <a:t>分组关联</a:t>
            </a:r>
            <a:endParaRPr lang="en-US" altLang="zh-CN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验证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703163" y="636522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Wang, J. and H.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Jia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(2016). "Metagenome-wide association studies: fine-mining the microbiome." </a:t>
            </a:r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Nat Rev </a:t>
            </a:r>
            <a:r>
              <a:rPr lang="en-US" altLang="zh-CN" sz="1200" u="sng" dirty="0" err="1">
                <a:latin typeface="Arial" panose="020B0604020202020204" pitchFamily="34" charset="0"/>
                <a:cs typeface="Arial" panose="020B0604020202020204" pitchFamily="34" charset="0"/>
              </a:rPr>
              <a:t>Microbiol</a:t>
            </a:r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(8): 508-522.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438134" y="2250877"/>
            <a:ext cx="4514335" cy="49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1950" marR="0" indent="-361950" algn="just" defTabSz="685800" rtl="0" eaLnBrk="1" fontAlgn="base" latinLnBrk="0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890D0"/>
              </a:buClr>
              <a:buSzPct val="60000"/>
              <a:buFont typeface="Wingdings" panose="05000000000000000000" pitchFamily="2" charset="2"/>
              <a:buChar char="m"/>
              <a:tabLst/>
              <a:defRPr sz="2800" kern="1200" baseline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0" marR="0" indent="0" algn="l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>
                <a:srgbClr val="70D4D7"/>
              </a:buClr>
              <a:buSzTx/>
              <a:buFont typeface="Arial" panose="020B0604020202020204" pitchFamily="34" charset="0"/>
              <a:buNone/>
              <a:tabLst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857250" marR="0" indent="-171450" algn="l" defTabSz="6858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marL="1200150" marR="0" indent="-171450" algn="l" defTabSz="6858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marL="1543050" marR="0" indent="-171450" algn="l" defTabSz="6858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选择研究队列</a:t>
            </a:r>
            <a:endParaRPr lang="en-US" altLang="zh-CN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取样</a:t>
            </a:r>
            <a:endParaRPr lang="en-US" altLang="zh-CN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宏基因组测序</a:t>
            </a:r>
            <a:endParaRPr lang="en-US" altLang="zh-CN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基因注释及定量</a:t>
            </a:r>
            <a:endParaRPr lang="en-US" altLang="zh-CN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共丰度</a:t>
            </a:r>
            <a:r>
              <a:rPr lang="en-US" altLang="zh-CN" dirty="0"/>
              <a:t>binning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鉴定与疾病关联</a:t>
            </a:r>
            <a:endParaRPr lang="en-US" altLang="zh-CN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dirty="0"/>
              <a:t>验证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2035887" y="1436356"/>
            <a:ext cx="2104598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宏基因组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7399017" y="1455540"/>
            <a:ext cx="173924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扩增子</a:t>
            </a:r>
          </a:p>
        </p:txBody>
      </p:sp>
    </p:spTree>
    <p:extLst>
      <p:ext uri="{BB962C8B-B14F-4D97-AF65-F5344CB8AC3E}">
        <p14:creationId xmlns:p14="http://schemas.microsoft.com/office/powerpoint/2010/main" val="4161949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第一阶段：获取数据</a:t>
            </a:r>
            <a:r>
              <a:rPr lang="en-US" altLang="zh-CN" dirty="0"/>
              <a:t>-</a:t>
            </a:r>
            <a:r>
              <a:rPr lang="zh-CN" altLang="en-US" dirty="0"/>
              <a:t>人群、取材和测序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38" y="1366887"/>
            <a:ext cx="12016405" cy="426562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03163" y="636522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Wang, J. and H.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Jia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(2016). "Metagenome-wide association studies: fine-mining the microbiome." </a:t>
            </a:r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Nat Rev </a:t>
            </a:r>
            <a:r>
              <a:rPr lang="en-US" altLang="zh-CN" sz="1200" u="sng" dirty="0" err="1">
                <a:latin typeface="Arial" panose="020B0604020202020204" pitchFamily="34" charset="0"/>
                <a:cs typeface="Arial" panose="020B0604020202020204" pitchFamily="34" charset="0"/>
              </a:rPr>
              <a:t>Microbiol</a:t>
            </a:r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altLang="zh-CN" sz="1200" u="sng" dirty="0">
                <a:latin typeface="Arial" panose="020B0604020202020204" pitchFamily="34" charset="0"/>
                <a:cs typeface="Arial" panose="020B0604020202020204" pitchFamily="34" charset="0"/>
              </a:rPr>
              <a:t>(8): 508-522.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74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第二阶段：参考基因集</a:t>
            </a:r>
            <a:r>
              <a:rPr lang="en-US" altLang="zh-CN" sz="3200" dirty="0"/>
              <a:t>-</a:t>
            </a:r>
            <a:r>
              <a:rPr lang="zh-CN" altLang="en-US" sz="3200" dirty="0"/>
              <a:t>基因、分类、功能和菌株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7" y="1456805"/>
            <a:ext cx="11267543" cy="540119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44901" y="6488668"/>
            <a:ext cx="3372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3"/>
              </a:rPr>
              <a:t>Nature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3"/>
              </a:rPr>
              <a:t>综述：宏基因组关联分析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51412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第三阶段：关联与验证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8" y="1866506"/>
            <a:ext cx="12184770" cy="401110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43306" y="6419089"/>
            <a:ext cx="3372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3"/>
              </a:rPr>
              <a:t>Nature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3"/>
              </a:rPr>
              <a:t>综述：宏基因组关联分析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1965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肠型</a:t>
            </a:r>
            <a:r>
              <a:rPr lang="en-US" altLang="zh-CN" dirty="0"/>
              <a:t>(Enterotypes)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3227" y="1437829"/>
            <a:ext cx="5218045" cy="368434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505607" y="6338888"/>
            <a:ext cx="2701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366D6"/>
                </a:solidFill>
                <a:latin typeface="-apple-system"/>
                <a:hlinkClick r:id="rId4"/>
              </a:rPr>
              <a:t>Nature</a:t>
            </a:r>
            <a:r>
              <a:rPr lang="zh-CN" altLang="en-US" sz="1200" dirty="0">
                <a:solidFill>
                  <a:srgbClr val="0366D6"/>
                </a:solidFill>
                <a:latin typeface="-apple-system"/>
                <a:hlinkClick r:id="rId4"/>
              </a:rPr>
              <a:t>：人类肠道微生物组的肠型</a:t>
            </a:r>
            <a:endParaRPr lang="en-US" altLang="zh-CN" sz="1200" dirty="0">
              <a:solidFill>
                <a:srgbClr val="0366D6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>
                <a:hlinkClick r:id="rId5"/>
              </a:rPr>
              <a:t>Nature</a:t>
            </a:r>
            <a:r>
              <a:rPr lang="zh-CN" altLang="en-US" sz="1200" dirty="0">
                <a:hlinkClick r:id="rId5"/>
              </a:rPr>
              <a:t>综述：肠道菌群如何划分肠型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437" y="4286141"/>
            <a:ext cx="6604339" cy="21273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25056B-7823-42EF-AB65-2F206F3E0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135" y="1424026"/>
            <a:ext cx="4844638" cy="53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4. </a:t>
            </a:r>
            <a:r>
              <a:rPr lang="zh-CN" altLang="en-US" sz="4400" dirty="0"/>
              <a:t>肥胖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7" name="object 4"/>
          <p:cNvSpPr/>
          <p:nvPr/>
        </p:nvSpPr>
        <p:spPr>
          <a:xfrm>
            <a:off x="162699" y="3559820"/>
            <a:ext cx="8466790" cy="1648595"/>
          </a:xfrm>
          <a:prstGeom prst="rect">
            <a:avLst/>
          </a:prstGeom>
          <a:blipFill>
            <a:blip r:embed="rId3" cstate="print"/>
            <a:srcRect/>
            <a:stretch>
              <a:fillRect l="-2234" t="-59244" r="-2020" b="-2699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0" y="5477434"/>
            <a:ext cx="8437450" cy="1248473"/>
          </a:xfrm>
          <a:prstGeom prst="rect">
            <a:avLst/>
          </a:prstGeom>
          <a:blipFill>
            <a:blip r:embed="rId4" cstate="print"/>
            <a:srcRect/>
            <a:stretch>
              <a:fillRect t="-10422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矩形 11"/>
          <p:cNvSpPr/>
          <p:nvPr/>
        </p:nvSpPr>
        <p:spPr>
          <a:xfrm>
            <a:off x="7980374" y="4991302"/>
            <a:ext cx="3315412" cy="5797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肥胖相关菌群增加能量获取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t="7952"/>
          <a:stretch/>
        </p:blipFill>
        <p:spPr>
          <a:xfrm>
            <a:off x="187424" y="1423576"/>
            <a:ext cx="8443725" cy="22933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BD4622-852E-45F1-94A4-6BF4D86D6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17" y="1742855"/>
            <a:ext cx="5634883" cy="16633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84161" y="1057733"/>
            <a:ext cx="5107839" cy="101058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肠道菌群作为环境因子参与调节脂肪储存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42D3C5B-238A-4793-991F-02D848737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117" y="3684270"/>
            <a:ext cx="5437659" cy="112590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21416" y="3241266"/>
            <a:ext cx="3095269" cy="64565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肥胖改变肠道微生物生态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350C67E-6E68-4402-94E2-2D99DC0E6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127" y="5472514"/>
            <a:ext cx="5636873" cy="13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动植物生活环境中充满微生物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C78BFC7-0E25-4AC1-90ED-87D5FE03256E}"/>
              </a:ext>
            </a:extLst>
          </p:cNvPr>
          <p:cNvSpPr/>
          <p:nvPr/>
        </p:nvSpPr>
        <p:spPr>
          <a:xfrm>
            <a:off x="3591099" y="6301278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脱离了微生物的生物学研究是不完整的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D5CCB4A6-B343-4A5A-A77F-A06C7C102D0F}"/>
              </a:ext>
            </a:extLst>
          </p:cNvPr>
          <p:cNvGrpSpPr>
            <a:grpSpLocks/>
          </p:cNvGrpSpPr>
          <p:nvPr/>
        </p:nvGrpSpPr>
        <p:grpSpPr bwMode="auto">
          <a:xfrm>
            <a:off x="2322246" y="1432745"/>
            <a:ext cx="8389938" cy="4943475"/>
            <a:chOff x="480753" y="1093230"/>
            <a:chExt cx="8331130" cy="4909941"/>
          </a:xfrm>
        </p:grpSpPr>
        <p:pic>
          <p:nvPicPr>
            <p:cNvPr id="9" name="Picture 13" descr="Screen Shot 2015-11-24 at 01.14.57.png">
              <a:extLst>
                <a:ext uri="{FF2B5EF4-FFF2-40B4-BE49-F238E27FC236}">
                  <a16:creationId xmlns:a16="http://schemas.microsoft.com/office/drawing/2014/main" id="{E2F52D31-510B-4FA6-83D4-4B2E8E6FD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555" y="3648831"/>
              <a:ext cx="2477328" cy="235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4" descr="round_arrow.jpg">
              <a:extLst>
                <a:ext uri="{FF2B5EF4-FFF2-40B4-BE49-F238E27FC236}">
                  <a16:creationId xmlns:a16="http://schemas.microsoft.com/office/drawing/2014/main" id="{09EE84DE-71EC-47FE-BCB1-00A98957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765" y="2464354"/>
              <a:ext cx="4325638" cy="2181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5" descr="Screen Shot 2015-11-24 at 00.24.26.png">
              <a:extLst>
                <a:ext uri="{FF2B5EF4-FFF2-40B4-BE49-F238E27FC236}">
                  <a16:creationId xmlns:a16="http://schemas.microsoft.com/office/drawing/2014/main" id="{7E10DA5B-C557-4F0D-A2C1-EF138E62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95" r="10687"/>
            <a:stretch>
              <a:fillRect/>
            </a:stretch>
          </p:blipFill>
          <p:spPr bwMode="auto">
            <a:xfrm>
              <a:off x="836014" y="2007108"/>
              <a:ext cx="126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6" descr="2589074_164653048_2.jpg">
              <a:extLst>
                <a:ext uri="{FF2B5EF4-FFF2-40B4-BE49-F238E27FC236}">
                  <a16:creationId xmlns:a16="http://schemas.microsoft.com/office/drawing/2014/main" id="{7542DA94-2852-4E72-96EE-1DEF3D30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80"/>
            <a:stretch>
              <a:fillRect/>
            </a:stretch>
          </p:blipFill>
          <p:spPr bwMode="auto">
            <a:xfrm>
              <a:off x="3921768" y="1093230"/>
              <a:ext cx="1260000" cy="121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7" descr="9HCH9HJH9HFH6H3HNH9ZRL5Z7H2Z7HAHMHBH6HAH8HPZRL2Z0L8Z4HEZZLGZ4H8Z4HAH8H8ZIL1Z7L.jpg">
              <a:extLst>
                <a:ext uri="{FF2B5EF4-FFF2-40B4-BE49-F238E27FC236}">
                  <a16:creationId xmlns:a16="http://schemas.microsoft.com/office/drawing/2014/main" id="{7C56ECE5-3125-4B49-AC2F-2DC0173F8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72"/>
            <a:stretch>
              <a:fillRect/>
            </a:stretch>
          </p:blipFill>
          <p:spPr bwMode="auto">
            <a:xfrm>
              <a:off x="6961403" y="1934591"/>
              <a:ext cx="125999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8" descr="gevers_cover_nature.png">
              <a:extLst>
                <a:ext uri="{FF2B5EF4-FFF2-40B4-BE49-F238E27FC236}">
                  <a16:creationId xmlns:a16="http://schemas.microsoft.com/office/drawing/2014/main" id="{18B12E65-5E83-4B38-BE86-0FE12397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62"/>
            <a:stretch>
              <a:fillRect/>
            </a:stretch>
          </p:blipFill>
          <p:spPr bwMode="auto">
            <a:xfrm>
              <a:off x="480753" y="3757188"/>
              <a:ext cx="1837511" cy="2182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9" descr="Screen Shot 2015-11-24 at 00.54.09.png">
              <a:extLst>
                <a:ext uri="{FF2B5EF4-FFF2-40B4-BE49-F238E27FC236}">
                  <a16:creationId xmlns:a16="http://schemas.microsoft.com/office/drawing/2014/main" id="{901CA9E0-DAB0-4EC0-BBFE-78E65B687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34"/>
            <a:stretch>
              <a:fillRect/>
            </a:stretch>
          </p:blipFill>
          <p:spPr bwMode="auto">
            <a:xfrm>
              <a:off x="4072260" y="4809027"/>
              <a:ext cx="1454945" cy="119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700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黑体" panose="02010609060101010101" pitchFamily="49" charset="-122"/>
              </a:rPr>
              <a:t>5. </a:t>
            </a:r>
            <a:r>
              <a:rPr lang="zh-CN" altLang="en-US" sz="4400" dirty="0">
                <a:latin typeface="黑体" panose="02010609060101010101" pitchFamily="49" charset="-122"/>
              </a:rPr>
              <a:t>癌症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40</a:t>
            </a:fld>
            <a:endParaRPr lang="zh-CN" altLang="en-US" sz="2000" dirty="0">
              <a:latin typeface="黑体" panose="02010609060101010101" pitchFamily="49" charset="-122"/>
            </a:endParaRPr>
          </a:p>
        </p:txBody>
      </p:sp>
      <p:pic>
        <p:nvPicPr>
          <p:cNvPr id="10" name="图片 9" descr="屏幕快照 2016-12-16 下午12.49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008" y="3132453"/>
            <a:ext cx="6296432" cy="34936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647677" y="3559453"/>
            <a:ext cx="3835857" cy="7920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CTLA-4</a:t>
            </a: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免疫抑制剂的抗癌作用</a:t>
            </a:r>
            <a:endParaRPr lang="en-US" altLang="zh-CN" sz="2000" b="1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依赖于肠道菌群</a:t>
            </a:r>
          </a:p>
        </p:txBody>
      </p:sp>
      <p:pic>
        <p:nvPicPr>
          <p:cNvPr id="12" name="图片 11" descr="屏幕快照 2016-12-16 下午12.52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08" y="4339459"/>
            <a:ext cx="7281493" cy="235142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矩形 12"/>
          <p:cNvSpPr/>
          <p:nvPr/>
        </p:nvSpPr>
        <p:spPr>
          <a:xfrm>
            <a:off x="670274" y="5407587"/>
            <a:ext cx="3790665" cy="7920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双歧杆菌促进抗肿瘤免疫力</a:t>
            </a:r>
            <a:endParaRPr lang="en-US" altLang="zh-CN" sz="2000" b="1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促进抗 </a:t>
            </a:r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PD-L1 </a:t>
            </a: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免疫疗法的效率</a:t>
            </a:r>
          </a:p>
        </p:txBody>
      </p:sp>
      <p:pic>
        <p:nvPicPr>
          <p:cNvPr id="14" name="图片 13" descr="屏幕快照 2016-12-16 下午12.58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08" y="1385809"/>
            <a:ext cx="6384032" cy="1681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14"/>
          <p:cNvSpPr/>
          <p:nvPr/>
        </p:nvSpPr>
        <p:spPr>
          <a:xfrm>
            <a:off x="-239251" y="1869550"/>
            <a:ext cx="5184576" cy="9361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破坏肠道菌群导致 </a:t>
            </a:r>
            <a:endParaRPr lang="en-US" altLang="zh-CN" sz="2000" b="1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algn="ctr"/>
            <a:r>
              <a:rPr lang="en-US" altLang="zh-CN" sz="2000" b="1" dirty="0" err="1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CpG</a:t>
            </a:r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-</a:t>
            </a: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免疫疗法及铂治疗对皮下肿瘤的</a:t>
            </a:r>
            <a:endParaRPr lang="en-US" altLang="zh-CN" sz="2000" b="1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疗效受损</a:t>
            </a:r>
            <a:endParaRPr lang="en-US" altLang="zh-CN" sz="2000" b="1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1792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肠脑轴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309" y="1474553"/>
            <a:ext cx="4752956" cy="495458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861" y="1474553"/>
            <a:ext cx="5722877" cy="48712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16163" y="6413500"/>
            <a:ext cx="4150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6D6C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167, November 3, 2016 </a:t>
            </a:r>
            <a:r>
              <a:rPr lang="en-US" altLang="zh-CN" sz="1200" b="0" i="0" dirty="0">
                <a:latin typeface="Segoe UI" panose="020B0502040204020203" pitchFamily="34" charset="0"/>
                <a:hlinkClick r:id="rId5"/>
              </a:rPr>
              <a:t>10.1016/j.cell.2016.10.027</a:t>
            </a:r>
            <a:endParaRPr lang="en-US" altLang="zh-CN" sz="1200" dirty="0">
              <a:solidFill>
                <a:srgbClr val="6D6C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Nat Med . 2016 Jul 7;22(7):697-700. </a:t>
            </a:r>
            <a:r>
              <a:rPr lang="en-US" altLang="zh-CN" sz="1200" dirty="0">
                <a:latin typeface="Segoe UI" panose="020B0502040204020203" pitchFamily="34" charset="0"/>
                <a:hlinkClick r:id="rId6"/>
              </a:rPr>
              <a:t>10.1038/nm0716-697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8130" y="1919709"/>
            <a:ext cx="5853852" cy="439677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54797" y="6396007"/>
            <a:ext cx="3958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366D6"/>
                </a:solidFill>
                <a:latin typeface="-apple-system"/>
                <a:hlinkClick r:id="rId8"/>
              </a:rPr>
              <a:t>35</a:t>
            </a:r>
            <a:r>
              <a:rPr lang="zh-CN" altLang="en-US">
                <a:solidFill>
                  <a:srgbClr val="0366D6"/>
                </a:solidFill>
                <a:latin typeface="-apple-system"/>
                <a:hlinkClick r:id="rId8"/>
              </a:rPr>
              <a:t>张图，看懂肠道和大脑的魔性关系</a:t>
            </a:r>
            <a:endParaRPr lang="zh-CN" alt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316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疾病诊断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8" name="标题 15"/>
          <p:cNvSpPr>
            <a:spLocks noGrp="1" noChangeArrowheads="1"/>
          </p:cNvSpPr>
          <p:nvPr/>
        </p:nvSpPr>
        <p:spPr bwMode="auto">
          <a:xfrm>
            <a:off x="7630998" y="1507687"/>
            <a:ext cx="3864991" cy="68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15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个肝硬化宏基因组生物标记，其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PDI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指数成功诊断样本</a:t>
            </a:r>
          </a:p>
        </p:txBody>
      </p:sp>
      <p:sp>
        <p:nvSpPr>
          <p:cNvPr id="9" name="矩形 8"/>
          <p:cNvSpPr/>
          <p:nvPr/>
        </p:nvSpPr>
        <p:spPr>
          <a:xfrm>
            <a:off x="2107044" y="6180563"/>
            <a:ext cx="8493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Qin, N., et al. (2014). "Alterations of the human gut microbiome in liver cirrhosis." </a:t>
            </a:r>
            <a:r>
              <a:rPr lang="en-US" altLang="zh-CN" sz="1200" u="sng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Nature </a:t>
            </a:r>
            <a:r>
              <a:rPr lang="en-US" altLang="zh-CN" sz="1200" b="1" u="sng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513</a:t>
            </a:r>
            <a:r>
              <a:rPr lang="en-US" altLang="zh-CN" sz="1200" u="sng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(7516): 59-64.</a:t>
            </a:r>
          </a:p>
          <a:p>
            <a:r>
              <a:rPr lang="en-US" altLang="zh-CN" sz="1200" dirty="0">
                <a:latin typeface="Segoe UI" panose="020B0502040204020203" pitchFamily="34" charset="0"/>
              </a:rPr>
              <a:t>Thomas, A. M.</a:t>
            </a:r>
            <a:r>
              <a:rPr lang="en-US" altLang="zh-CN" sz="1200" i="1" dirty="0">
                <a:latin typeface="Segoe UI" panose="020B0502040204020203" pitchFamily="34" charset="0"/>
              </a:rPr>
              <a:t> et al.</a:t>
            </a:r>
            <a:r>
              <a:rPr lang="en-US" altLang="zh-CN" sz="1200" i="0" dirty="0">
                <a:latin typeface="Segoe UI" panose="020B0502040204020203" pitchFamily="34" charset="0"/>
              </a:rPr>
              <a:t> Metagenomic analysis of colorectal cancer datasets identifies cross-cohort microbial diagnostic signatures and a link with choline degradation. </a:t>
            </a:r>
            <a:r>
              <a:rPr lang="en-US" altLang="zh-CN" sz="1200" i="1" dirty="0">
                <a:latin typeface="Segoe UI" panose="020B0502040204020203" pitchFamily="34" charset="0"/>
              </a:rPr>
              <a:t>Nat. Med.</a:t>
            </a:r>
            <a:r>
              <a:rPr lang="en-US" altLang="zh-CN" sz="1200" i="0" dirty="0">
                <a:latin typeface="Segoe UI" panose="020B0502040204020203" pitchFamily="34" charset="0"/>
              </a:rPr>
              <a:t> </a:t>
            </a:r>
            <a:r>
              <a:rPr lang="en-US" altLang="zh-CN" sz="1200" b="1" i="0" dirty="0">
                <a:latin typeface="Segoe UI" panose="020B0502040204020203" pitchFamily="34" charset="0"/>
              </a:rPr>
              <a:t>25</a:t>
            </a:r>
            <a:r>
              <a:rPr lang="en-US" altLang="zh-CN" sz="1200" b="0" i="0" dirty="0">
                <a:latin typeface="Segoe UI" panose="020B0502040204020203" pitchFamily="34" charset="0"/>
              </a:rPr>
              <a:t>, 667-678, doi:10.1038/s41591-019-0405-7 (2019).</a:t>
            </a:r>
          </a:p>
          <a:p>
            <a:endParaRPr lang="en-US" altLang="zh-CN" sz="1200" u="sng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0" y="1420638"/>
            <a:ext cx="6427347" cy="22707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5A1FB1-3966-4D53-AEA6-0DD55614E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037" y="2136030"/>
            <a:ext cx="4962238" cy="14917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0128DA-6685-4BB1-8915-F9FE1C788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91" y="3909038"/>
            <a:ext cx="6362388" cy="2230750"/>
          </a:xfrm>
          <a:prstGeom prst="rect">
            <a:avLst/>
          </a:prstGeom>
        </p:spPr>
      </p:pic>
      <p:sp>
        <p:nvSpPr>
          <p:cNvPr id="13" name="标题 15">
            <a:extLst>
              <a:ext uri="{FF2B5EF4-FFF2-40B4-BE49-F238E27FC236}">
                <a16:creationId xmlns:a16="http://schemas.microsoft.com/office/drawing/2014/main" id="{A25BDEB4-2816-41C2-82A9-C8516BBCFDA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325139" y="4179656"/>
            <a:ext cx="4800600" cy="1608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9" tIns="34289" rIns="68579" bIns="34289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跨越人群的大肠癌肠道菌群特征和诊断标志物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Hiragino Sans GB W6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用机器学习鉴定出含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个菌群物种的最小集合，可较准确的区分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CRC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与对照（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AUC&gt;0.8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Hiragino Sans GB W6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81991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43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宏基因组背景介绍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宏基因组研究热点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宏基因组分析方法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宏基因组研究套路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宏基因组研究的机遇与挑战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82985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微生物组研究方法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44</a:t>
            </a:fld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74" name="表格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96039"/>
              </p:ext>
            </p:extLst>
          </p:nvPr>
        </p:nvGraphicFramePr>
        <p:xfrm>
          <a:off x="6130054" y="1465160"/>
          <a:ext cx="5823194" cy="498498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93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456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高通量，高成本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无法分离难培养的物种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456"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研究物种多样性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PCR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有偏好性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只能研究分类信息和丰度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456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研究物种多样性和功能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发现新基因或基因组草图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无法得到基因表达信息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信息分析复杂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样本中含量低，捕获测序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*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同时研究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DNA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和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RNA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病毒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实验成本高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信息分析复杂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456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研究基因表达信息，寻找样本间表达差异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提取和纯化复杂，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获得蛋白表达谱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比较不同环境样本的蛋白差异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总蛋白提取困难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获得代谢图谱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比较不同环境样本的代谢物差异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难区分宿主和微生物的代谢物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218098" y="1660821"/>
            <a:ext cx="5878714" cy="4924692"/>
            <a:chOff x="218098" y="1582856"/>
            <a:chExt cx="5878714" cy="4924692"/>
          </a:xfrm>
        </p:grpSpPr>
        <p:grpSp>
          <p:nvGrpSpPr>
            <p:cNvPr id="41" name="组合 40"/>
            <p:cNvGrpSpPr/>
            <p:nvPr/>
          </p:nvGrpSpPr>
          <p:grpSpPr>
            <a:xfrm>
              <a:off x="218098" y="1785243"/>
              <a:ext cx="5403956" cy="4430181"/>
              <a:chOff x="1115616" y="1182061"/>
              <a:chExt cx="4595319" cy="4574704"/>
            </a:xfrm>
          </p:grpSpPr>
          <p:sp>
            <p:nvSpPr>
              <p:cNvPr id="49" name="TextBox 43"/>
              <p:cNvSpPr txBox="1"/>
              <p:nvPr/>
            </p:nvSpPr>
            <p:spPr>
              <a:xfrm>
                <a:off x="3180306" y="3856399"/>
                <a:ext cx="2260123" cy="381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err="1">
                    <a:cs typeface="+mn-ea"/>
                    <a:sym typeface="+mn-lt"/>
                  </a:rPr>
                  <a:t>Metatranscriptome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1115616" y="1182061"/>
                <a:ext cx="4595319" cy="4574704"/>
                <a:chOff x="1115616" y="1182061"/>
                <a:chExt cx="4595319" cy="4574704"/>
              </a:xfrm>
            </p:grpSpPr>
            <p:sp>
              <p:nvSpPr>
                <p:cNvPr id="51" name="TextBox 40"/>
                <p:cNvSpPr txBox="1"/>
                <p:nvPr/>
              </p:nvSpPr>
              <p:spPr>
                <a:xfrm>
                  <a:off x="3180302" y="2461585"/>
                  <a:ext cx="2530633" cy="381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cs typeface="+mn-ea"/>
                      <a:sym typeface="+mn-lt"/>
                    </a:rPr>
                    <a:t>Metagenome</a:t>
                  </a:r>
                  <a:endParaRPr lang="zh-CN" altLang="en-US" b="1"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52" name="组合 51"/>
                <p:cNvGrpSpPr/>
                <p:nvPr/>
              </p:nvGrpSpPr>
              <p:grpSpPr>
                <a:xfrm>
                  <a:off x="1115616" y="1182061"/>
                  <a:ext cx="3977733" cy="4574704"/>
                  <a:chOff x="1115616" y="1182061"/>
                  <a:chExt cx="3977733" cy="4574704"/>
                </a:xfrm>
              </p:grpSpPr>
              <p:sp>
                <p:nvSpPr>
                  <p:cNvPr id="53" name="TextBox 21"/>
                  <p:cNvSpPr txBox="1"/>
                  <p:nvPr/>
                </p:nvSpPr>
                <p:spPr>
                  <a:xfrm>
                    <a:off x="1115616" y="1182061"/>
                    <a:ext cx="158417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Microbiome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54" name="直接箭头连接符 53"/>
                  <p:cNvCxnSpPr/>
                  <p:nvPr/>
                </p:nvCxnSpPr>
                <p:spPr bwMode="auto">
                  <a:xfrm>
                    <a:off x="1691919" y="1592044"/>
                    <a:ext cx="0" cy="90085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55" name="TextBox 24"/>
                  <p:cNvSpPr txBox="1"/>
                  <p:nvPr/>
                </p:nvSpPr>
                <p:spPr>
                  <a:xfrm>
                    <a:off x="1377773" y="2550187"/>
                    <a:ext cx="83292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DNA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56" name="直接箭头连接符 55"/>
                  <p:cNvCxnSpPr/>
                  <p:nvPr/>
                </p:nvCxnSpPr>
                <p:spPr bwMode="auto">
                  <a:xfrm>
                    <a:off x="1691919" y="2969750"/>
                    <a:ext cx="0" cy="57606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57" name="直接箭头连接符 56"/>
                  <p:cNvCxnSpPr/>
                  <p:nvPr/>
                </p:nvCxnSpPr>
                <p:spPr bwMode="auto">
                  <a:xfrm>
                    <a:off x="1691919" y="4158372"/>
                    <a:ext cx="0" cy="39139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58" name="直接箭头连接符 57"/>
                  <p:cNvCxnSpPr/>
                  <p:nvPr/>
                </p:nvCxnSpPr>
                <p:spPr bwMode="auto">
                  <a:xfrm>
                    <a:off x="1691919" y="4893447"/>
                    <a:ext cx="0" cy="41819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59" name="TextBox 28"/>
                  <p:cNvSpPr txBox="1"/>
                  <p:nvPr/>
                </p:nvSpPr>
                <p:spPr>
                  <a:xfrm>
                    <a:off x="1291015" y="3774688"/>
                    <a:ext cx="888053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mRNAs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" name="TextBox 29"/>
                  <p:cNvSpPr txBox="1"/>
                  <p:nvPr/>
                </p:nvSpPr>
                <p:spPr>
                  <a:xfrm>
                    <a:off x="1257903" y="4518411"/>
                    <a:ext cx="115260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Proteins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" name="TextBox 30"/>
                  <p:cNvSpPr txBox="1"/>
                  <p:nvPr/>
                </p:nvSpPr>
                <p:spPr>
                  <a:xfrm>
                    <a:off x="1126850" y="5375385"/>
                    <a:ext cx="1583490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Metabolites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2" name="直接箭头连接符 61"/>
                  <p:cNvCxnSpPr/>
                  <p:nvPr/>
                </p:nvCxnSpPr>
                <p:spPr bwMode="auto">
                  <a:xfrm>
                    <a:off x="2442245" y="1407378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63" name="TextBox 33"/>
                  <p:cNvSpPr txBox="1"/>
                  <p:nvPr/>
                </p:nvSpPr>
                <p:spPr>
                  <a:xfrm>
                    <a:off x="3180300" y="1222712"/>
                    <a:ext cx="158417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err="1">
                        <a:cs typeface="+mn-ea"/>
                        <a:sym typeface="+mn-lt"/>
                      </a:rPr>
                      <a:t>Culturome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4" name="直接箭头连接符 63"/>
                  <p:cNvCxnSpPr/>
                  <p:nvPr/>
                </p:nvCxnSpPr>
                <p:spPr bwMode="auto">
                  <a:xfrm flipV="1">
                    <a:off x="2339066" y="2100500"/>
                    <a:ext cx="668014" cy="40078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5" name="直接箭头连接符 64"/>
                  <p:cNvCxnSpPr/>
                  <p:nvPr/>
                </p:nvCxnSpPr>
                <p:spPr bwMode="auto">
                  <a:xfrm>
                    <a:off x="2339066" y="2636912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6" name="直接箭头连接符 65"/>
                  <p:cNvCxnSpPr/>
                  <p:nvPr/>
                </p:nvCxnSpPr>
                <p:spPr bwMode="auto">
                  <a:xfrm>
                    <a:off x="2327837" y="2780929"/>
                    <a:ext cx="679244" cy="469793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67" name="TextBox 39"/>
                  <p:cNvSpPr txBox="1"/>
                  <p:nvPr/>
                </p:nvSpPr>
                <p:spPr>
                  <a:xfrm>
                    <a:off x="3180300" y="1733153"/>
                    <a:ext cx="1801436" cy="6674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Amplicon</a:t>
                    </a:r>
                  </a:p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(16S/18S/ITS)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8" name="TextBox 41"/>
                  <p:cNvSpPr txBox="1"/>
                  <p:nvPr/>
                </p:nvSpPr>
                <p:spPr>
                  <a:xfrm>
                    <a:off x="3180303" y="3118943"/>
                    <a:ext cx="1721142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err="1">
                        <a:cs typeface="+mn-ea"/>
                        <a:sym typeface="+mn-lt"/>
                      </a:rPr>
                      <a:t>Virome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9" name="直接箭头连接符 68"/>
                  <p:cNvCxnSpPr/>
                  <p:nvPr/>
                </p:nvCxnSpPr>
                <p:spPr bwMode="auto">
                  <a:xfrm>
                    <a:off x="2359484" y="3973705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0" name="直接箭头连接符 69"/>
                  <p:cNvCxnSpPr/>
                  <p:nvPr/>
                </p:nvCxnSpPr>
                <p:spPr bwMode="auto">
                  <a:xfrm>
                    <a:off x="2405256" y="4729806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1" name="直接箭头连接符 70"/>
                  <p:cNvCxnSpPr/>
                  <p:nvPr/>
                </p:nvCxnSpPr>
                <p:spPr bwMode="auto">
                  <a:xfrm>
                    <a:off x="2410508" y="5560051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72" name="TextBox 46"/>
                  <p:cNvSpPr txBox="1"/>
                  <p:nvPr/>
                </p:nvSpPr>
                <p:spPr>
                  <a:xfrm>
                    <a:off x="3180303" y="4513782"/>
                    <a:ext cx="191304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cs typeface="+mn-ea"/>
                        <a:sym typeface="+mn-lt"/>
                      </a:rPr>
                      <a:t>Metaproteome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3" name="TextBox 47"/>
                  <p:cNvSpPr txBox="1"/>
                  <p:nvPr/>
                </p:nvSpPr>
                <p:spPr>
                  <a:xfrm>
                    <a:off x="3175796" y="5365366"/>
                    <a:ext cx="191304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err="1">
                        <a:cs typeface="+mn-ea"/>
                        <a:sym typeface="+mn-lt"/>
                      </a:rPr>
                      <a:t>Metabonome</a:t>
                    </a:r>
                    <a:endParaRPr lang="zh-CN" altLang="en-US" b="1" dirty="0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cxnSp>
          <p:nvCxnSpPr>
            <p:cNvPr id="75" name="直接箭头连接符 74"/>
            <p:cNvCxnSpPr/>
            <p:nvPr/>
          </p:nvCxnSpPr>
          <p:spPr bwMode="auto">
            <a:xfrm flipV="1">
              <a:off x="1666538" y="4028772"/>
              <a:ext cx="785565" cy="38812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77" name="Picture 3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507" y="1586117"/>
              <a:ext cx="824619" cy="612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150" y="1582856"/>
              <a:ext cx="881771" cy="619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751" y="2173275"/>
              <a:ext cx="692987" cy="69298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46"/>
            <a:stretch/>
          </p:blipFill>
          <p:spPr>
            <a:xfrm>
              <a:off x="4731477" y="2912400"/>
              <a:ext cx="1144939" cy="68722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253" y="4862046"/>
              <a:ext cx="1104152" cy="70437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0" b="7810"/>
            <a:stretch/>
          </p:blipFill>
          <p:spPr>
            <a:xfrm>
              <a:off x="4670119" y="5653737"/>
              <a:ext cx="1426693" cy="85381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055" y="4245142"/>
              <a:ext cx="982227" cy="54568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59"/>
            <a:stretch/>
          </p:blipFill>
          <p:spPr>
            <a:xfrm>
              <a:off x="5022754" y="3656055"/>
              <a:ext cx="875244" cy="589087"/>
            </a:xfrm>
            <a:prstGeom prst="rect">
              <a:avLst/>
            </a:prstGeom>
          </p:spPr>
        </p:pic>
      </p:grpSp>
      <p:sp>
        <p:nvSpPr>
          <p:cNvPr id="8" name="圆角矩形 7"/>
          <p:cNvSpPr/>
          <p:nvPr/>
        </p:nvSpPr>
        <p:spPr bwMode="auto">
          <a:xfrm>
            <a:off x="2596541" y="2361936"/>
            <a:ext cx="2396694" cy="2453610"/>
          </a:xfrm>
          <a:prstGeom prst="roundRect">
            <a:avLst/>
          </a:prstGeom>
          <a:noFill/>
          <a:ln w="254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CD04D7B-66FF-4786-81B7-138C983E75BB}"/>
              </a:ext>
            </a:extLst>
          </p:cNvPr>
          <p:cNvSpPr/>
          <p:nvPr/>
        </p:nvSpPr>
        <p:spPr>
          <a:xfrm>
            <a:off x="3538120" y="6477626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11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11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957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A534830-9DDB-4A7E-A2CD-6F999FCD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4CA4DA3-8824-42E2-B326-ACE2B65F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宏组学概述</a:t>
            </a:r>
            <a:endParaRPr lang="zh-CN" altLang="en-US" dirty="0"/>
          </a:p>
        </p:txBody>
      </p:sp>
      <p:graphicFrame>
        <p:nvGraphicFramePr>
          <p:cNvPr id="6" name="Diagram 2">
            <a:extLst>
              <a:ext uri="{FF2B5EF4-FFF2-40B4-BE49-F238E27FC236}">
                <a16:creationId xmlns:a16="http://schemas.microsoft.com/office/drawing/2014/main" id="{BBC2235A-451C-4380-8487-F769C9E779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329513"/>
              </p:ext>
            </p:extLst>
          </p:nvPr>
        </p:nvGraphicFramePr>
        <p:xfrm>
          <a:off x="838200" y="1951038"/>
          <a:ext cx="10515600" cy="422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9DB80BC-FB59-460A-8E5F-E69503ABE20A}"/>
              </a:ext>
            </a:extLst>
          </p:cNvPr>
          <p:cNvSpPr/>
          <p:nvPr/>
        </p:nvSpPr>
        <p:spPr>
          <a:xfrm>
            <a:off x="3845954" y="6355996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7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7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83292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F21F4-18B6-4D22-91F3-4807F652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4"/>
            <a:ext cx="9574062" cy="109716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微生物组实验手册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B100351-8E2A-47E1-BFD0-2C0F2305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47537" y="1430275"/>
            <a:ext cx="10482730" cy="365750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86B64-64A0-45EE-A446-7202B4FD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46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7FABC-2C99-4E6D-8CCE-BBCF8857A1D2}"/>
              </a:ext>
            </a:extLst>
          </p:cNvPr>
          <p:cNvSpPr/>
          <p:nvPr/>
        </p:nvSpPr>
        <p:spPr>
          <a:xfrm>
            <a:off x="5151018" y="4620957"/>
            <a:ext cx="7288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  <a:hlinkClick r:id="rId5"/>
              </a:rPr>
              <a:t>征稿主页：</a:t>
            </a:r>
            <a:r>
              <a:rPr lang="en-US" altLang="zh-CN" sz="1600" dirty="0">
                <a:cs typeface="+mn-ea"/>
                <a:sym typeface="+mn-lt"/>
                <a:hlinkClick r:id="rId5"/>
              </a:rPr>
              <a:t>https://bio-protocol.org/bio101/Special_Issue_info.aspx?siid=48</a:t>
            </a:r>
            <a:endParaRPr lang="en-US" altLang="zh-CN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进展： </a:t>
            </a:r>
            <a:r>
              <a:rPr lang="en-US" altLang="zh-CN" sz="1600" dirty="0">
                <a:cs typeface="+mn-ea"/>
                <a:sym typeface="+mn-lt"/>
                <a:hlinkClick r:id="rId6"/>
              </a:rPr>
              <a:t>https://kdocs.cn/l/cL8RRqHIL</a:t>
            </a:r>
            <a:r>
              <a:rPr lang="en-US" altLang="zh-CN" sz="1600" dirty="0">
                <a:cs typeface="+mn-ea"/>
                <a:sym typeface="+mn-lt"/>
              </a:rPr>
              <a:t> </a:t>
            </a:r>
            <a:endParaRPr lang="zh-CN" altLang="en-US" sz="1600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2BFE83-C978-4E11-80F1-97A3B6A400B7}"/>
              </a:ext>
            </a:extLst>
          </p:cNvPr>
          <p:cNvSpPr/>
          <p:nvPr/>
        </p:nvSpPr>
        <p:spPr>
          <a:xfrm>
            <a:off x="184727" y="504955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cs typeface="+mn-ea"/>
                <a:sym typeface="+mn-lt"/>
              </a:rPr>
              <a:t>科学顾问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朱永官  中科院城环境所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刘双江  中科院微生物所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朱宝利  中科院微生物所</a:t>
            </a:r>
            <a:endParaRPr lang="zh-CN" altLang="en-US" b="0" i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A27702-157C-4074-9905-55B933B05F97}"/>
              </a:ext>
            </a:extLst>
          </p:cNvPr>
          <p:cNvSpPr/>
          <p:nvPr/>
        </p:nvSpPr>
        <p:spPr>
          <a:xfrm>
            <a:off x="2806578" y="5112256"/>
            <a:ext cx="3547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cs typeface="+mn-ea"/>
                <a:sym typeface="+mn-lt"/>
              </a:rPr>
              <a:t>特邀主编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褚海燕    中科院南京土壤所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刘永鑫    中科院遗传发育生物所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待定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……</a:t>
            </a:r>
            <a:endParaRPr lang="en-US" altLang="zh-CN" b="0" i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B8A689-5672-4331-8F9A-B715A1B135A3}"/>
              </a:ext>
            </a:extLst>
          </p:cNvPr>
          <p:cNvSpPr/>
          <p:nvPr/>
        </p:nvSpPr>
        <p:spPr>
          <a:xfrm>
            <a:off x="6096000" y="504955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cs typeface="+mn-ea"/>
                <a:sym typeface="+mn-lt"/>
              </a:rPr>
              <a:t>特邀编委</a:t>
            </a:r>
          </a:p>
          <a:p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朱怀球    北京大学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杨瑞馥    军事医学科学院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周宏伟    南方医科大学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成艳芬    南京农业大学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韦中    南京农业大学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邓晔    中科院生态中心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杨军    中科院城环境所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白洋    中科院遗传发育生物所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袁志林    中国林科院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333333"/>
                </a:solidFill>
                <a:cs typeface="+mn-ea"/>
                <a:sym typeface="+mn-lt"/>
              </a:rPr>
              <a:t>待定</a:t>
            </a:r>
            <a:r>
              <a:rPr lang="en-US" altLang="zh-CN" dirty="0">
                <a:solidFill>
                  <a:srgbClr val="333333"/>
                </a:solidFill>
                <a:cs typeface="+mn-ea"/>
                <a:sym typeface="+mn-lt"/>
              </a:rPr>
              <a:t>……</a:t>
            </a:r>
            <a:endParaRPr lang="en-US" altLang="zh-CN" b="0" i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6158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B0E8433-4211-4041-B546-412C87B5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378949E-FA9B-4ABC-98FC-5E24596C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数据分析的基本思想</a:t>
            </a:r>
            <a:r>
              <a:rPr lang="en-US" altLang="zh-CN" dirty="0"/>
              <a:t>——</a:t>
            </a:r>
            <a:r>
              <a:rPr lang="zh-CN" altLang="en-US" dirty="0"/>
              <a:t>三步走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89B23DF-2BA1-4CAC-A9FF-3258C4014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1576800"/>
              </p:ext>
            </p:extLst>
          </p:nvPr>
        </p:nvGraphicFramePr>
        <p:xfrm>
          <a:off x="838200" y="1825625"/>
          <a:ext cx="10515600" cy="1594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08D2C0-4B68-479B-9C5B-0F413BFDBF4C}"/>
              </a:ext>
            </a:extLst>
          </p:cNvPr>
          <p:cNvSpPr txBox="1"/>
          <p:nvPr/>
        </p:nvSpPr>
        <p:spPr>
          <a:xfrm>
            <a:off x="1174845" y="5605503"/>
            <a:ext cx="200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序列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~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9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939E60-6603-4A74-B6E2-54DFA97A20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69" y="3605224"/>
            <a:ext cx="2506932" cy="1832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E51512-4397-4FE2-8E8F-3E5B650269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7143" y="3738470"/>
            <a:ext cx="2369775" cy="16458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B21D53-84E6-43C5-AE71-D79D127DF66E}"/>
              </a:ext>
            </a:extLst>
          </p:cNvPr>
          <p:cNvSpPr txBox="1"/>
          <p:nvPr/>
        </p:nvSpPr>
        <p:spPr>
          <a:xfrm>
            <a:off x="3599093" y="5605503"/>
            <a:ext cx="236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特征表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1~3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X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3~5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F75ED1-7615-49C2-8736-31B5EA90767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8910"/>
          <a:stretch/>
        </p:blipFill>
        <p:spPr>
          <a:xfrm>
            <a:off x="6460836" y="3675134"/>
            <a:ext cx="2131995" cy="17563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632FAE-93A8-409D-95C6-A160D9B2A719}"/>
              </a:ext>
            </a:extLst>
          </p:cNvPr>
          <p:cNvSpPr txBox="1"/>
          <p:nvPr/>
        </p:nvSpPr>
        <p:spPr>
          <a:xfrm>
            <a:off x="6386200" y="5605503"/>
            <a:ext cx="236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统计表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1~N X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1~3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B06DB3-BD15-4F2D-9362-6F5F7C9DA3BA}"/>
              </a:ext>
            </a:extLst>
          </p:cNvPr>
          <p:cNvSpPr txBox="1"/>
          <p:nvPr/>
        </p:nvSpPr>
        <p:spPr>
          <a:xfrm>
            <a:off x="8884714" y="5605503"/>
            <a:ext cx="265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10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1~3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个点和统计信息</a:t>
            </a:r>
          </a:p>
        </p:txBody>
      </p:sp>
      <p:pic>
        <p:nvPicPr>
          <p:cNvPr id="13" name="Picture 19">
            <a:extLst>
              <a:ext uri="{FF2B5EF4-FFF2-40B4-BE49-F238E27FC236}">
                <a16:creationId xmlns:a16="http://schemas.microsoft.com/office/drawing/2014/main" id="{70E78A09-A56C-4871-86FC-7F909DE5C2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1823" y="3688661"/>
            <a:ext cx="987077" cy="840718"/>
          </a:xfrm>
          <a:prstGeom prst="rect">
            <a:avLst/>
          </a:prstGeom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EAE81D5C-9B95-47EB-9CCF-35FFF37FD0C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1667"/>
          <a:stretch/>
        </p:blipFill>
        <p:spPr>
          <a:xfrm>
            <a:off x="10213367" y="3686593"/>
            <a:ext cx="927375" cy="799995"/>
          </a:xfrm>
          <a:prstGeom prst="rect">
            <a:avLst/>
          </a:prstGeom>
        </p:spPr>
      </p:pic>
      <p:pic>
        <p:nvPicPr>
          <p:cNvPr id="15" name="Picture 21" descr="b12.png">
            <a:extLst>
              <a:ext uri="{FF2B5EF4-FFF2-40B4-BE49-F238E27FC236}">
                <a16:creationId xmlns:a16="http://schemas.microsoft.com/office/drawing/2014/main" id="{F7D4E46D-6D44-4979-A2F5-421D9D14E6B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661" y="4463197"/>
            <a:ext cx="988947" cy="988947"/>
          </a:xfrm>
          <a:prstGeom prst="rect">
            <a:avLst/>
          </a:prstGeom>
        </p:spPr>
      </p:pic>
      <p:pic>
        <p:nvPicPr>
          <p:cNvPr id="16" name="Picture 22" descr="family_top10.png">
            <a:extLst>
              <a:ext uri="{FF2B5EF4-FFF2-40B4-BE49-F238E27FC236}">
                <a16:creationId xmlns:a16="http://schemas.microsoft.com/office/drawing/2014/main" id="{0036EF8D-FB32-461C-95EC-A939271E934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446" y="4521511"/>
            <a:ext cx="887120" cy="96543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9D337B-BD03-4100-BA77-847C889E4217}"/>
              </a:ext>
            </a:extLst>
          </p:cNvPr>
          <p:cNvSpPr txBox="1"/>
          <p:nvPr/>
        </p:nvSpPr>
        <p:spPr>
          <a:xfrm>
            <a:off x="2910875" y="1750177"/>
            <a:ext cx="85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降维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EF947-9CA8-4B2F-9419-D7699B85E0BF}"/>
              </a:ext>
            </a:extLst>
          </p:cNvPr>
          <p:cNvSpPr txBox="1"/>
          <p:nvPr/>
        </p:nvSpPr>
        <p:spPr>
          <a:xfrm>
            <a:off x="5735639" y="1750177"/>
            <a:ext cx="85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降维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8C9E2E6-E8C3-4BBB-8341-5DFA2ED27CA5}"/>
              </a:ext>
            </a:extLst>
          </p:cNvPr>
          <p:cNvSpPr txBox="1"/>
          <p:nvPr/>
        </p:nvSpPr>
        <p:spPr>
          <a:xfrm>
            <a:off x="8457854" y="1750177"/>
            <a:ext cx="11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可视化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3EED82-C38E-40C8-8822-C6B9BBD1ED31}"/>
              </a:ext>
            </a:extLst>
          </p:cNvPr>
          <p:cNvSpPr txBox="1"/>
          <p:nvPr/>
        </p:nvSpPr>
        <p:spPr>
          <a:xfrm>
            <a:off x="2862018" y="3131490"/>
            <a:ext cx="79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Shell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E66326-BD20-4886-AFE9-C24C72505098}"/>
              </a:ext>
            </a:extLst>
          </p:cNvPr>
          <p:cNvSpPr txBox="1"/>
          <p:nvPr/>
        </p:nvSpPr>
        <p:spPr>
          <a:xfrm>
            <a:off x="5598979" y="3131490"/>
            <a:ext cx="9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Shell/R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FFA6B8-CC5F-4281-BC9A-31F3C726B2B3}"/>
              </a:ext>
            </a:extLst>
          </p:cNvPr>
          <p:cNvSpPr txBox="1"/>
          <p:nvPr/>
        </p:nvSpPr>
        <p:spPr>
          <a:xfrm>
            <a:off x="8484322" y="3131490"/>
            <a:ext cx="83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R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3312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96C2A-6EF4-42A8-856A-96C39298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扩增子和宏基因组分析流程</a:t>
            </a:r>
          </a:p>
        </p:txBody>
      </p:sp>
      <p:pic>
        <p:nvPicPr>
          <p:cNvPr id="53" name="内容占位符 52">
            <a:extLst>
              <a:ext uri="{FF2B5EF4-FFF2-40B4-BE49-F238E27FC236}">
                <a16:creationId xmlns:a16="http://schemas.microsoft.com/office/drawing/2014/main" id="{8000AB25-C222-498D-BFE7-10D253B4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200" y="1507687"/>
            <a:ext cx="9732473" cy="4772229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879E7A-7689-42C1-8008-FBB1025C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48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85C791-6A66-471C-BEB3-02EA840CC488}"/>
              </a:ext>
            </a:extLst>
          </p:cNvPr>
          <p:cNvSpPr/>
          <p:nvPr/>
        </p:nvSpPr>
        <p:spPr>
          <a:xfrm>
            <a:off x="3502085" y="6312452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3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3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35023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扩增子分析软件和数据库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50" y="2894379"/>
            <a:ext cx="4012765" cy="1215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050" y="4271080"/>
            <a:ext cx="3978314" cy="11366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631" y="2634298"/>
            <a:ext cx="1611553" cy="1218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225" y="2544839"/>
            <a:ext cx="2854808" cy="13084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149" y="4009385"/>
            <a:ext cx="3777375" cy="1398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6350" y="1581716"/>
            <a:ext cx="3910369" cy="74130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28491" y="2038509"/>
            <a:ext cx="244628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</a:p>
          <a:p>
            <a:r>
              <a:rPr kumimoji="1" lang="en-US" altLang="zh-CN" dirty="0">
                <a:cs typeface="+mn-ea"/>
                <a:sym typeface="+mn-lt"/>
              </a:rPr>
              <a:t>|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71033" y="5784592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16S</a:t>
            </a:r>
            <a:r>
              <a:rPr kumimoji="1"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kumimoji="1" lang="en-US" altLang="zh-CN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18S</a:t>
            </a:r>
            <a:r>
              <a:rPr kumimoji="1"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和</a:t>
            </a:r>
            <a:r>
              <a:rPr kumimoji="1" lang="en-US" altLang="zh-CN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ITS</a:t>
            </a:r>
            <a:endParaRPr kumimoji="1" lang="zh-CN" altLang="en-US" sz="2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41304" y="578458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数据库、在线分析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49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5" name="Picture 2" descr="QII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58" y="1403291"/>
            <a:ext cx="4133381" cy="13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6C46B9-A278-4644-BE56-0961128A5F76}"/>
              </a:ext>
            </a:extLst>
          </p:cNvPr>
          <p:cNvSpPr/>
          <p:nvPr/>
        </p:nvSpPr>
        <p:spPr>
          <a:xfrm>
            <a:off x="7843125" y="6356366"/>
            <a:ext cx="2445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0"/>
              </a:rPr>
              <a:t>微生物扩增子数据库大全</a:t>
            </a:r>
            <a:endParaRPr lang="zh-CN" altLang="en-US" sz="1200" dirty="0">
              <a:solidFill>
                <a:srgbClr val="24292E"/>
              </a:solidFill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NAR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：</a:t>
            </a:r>
            <a:r>
              <a:rPr lang="en-US" altLang="zh-CN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UNITE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真菌鉴定</a:t>
            </a:r>
            <a:r>
              <a:rPr lang="en-US" altLang="zh-CN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ITS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1"/>
              </a:rPr>
              <a:t>数据库</a:t>
            </a:r>
            <a:endParaRPr lang="zh-CN" altLang="en-US" sz="1200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53DD30-7FF8-4B85-ACF0-637DCCB48269}"/>
              </a:ext>
            </a:extLst>
          </p:cNvPr>
          <p:cNvSpPr/>
          <p:nvPr/>
        </p:nvSpPr>
        <p:spPr>
          <a:xfrm>
            <a:off x="2454140" y="6356366"/>
            <a:ext cx="23631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24292E"/>
                </a:solidFill>
                <a:cs typeface="+mn-ea"/>
                <a:sym typeface="+mn-lt"/>
              </a:rPr>
              <a:t>扩增子分析神器</a:t>
            </a:r>
            <a:r>
              <a:rPr lang="en-US" altLang="zh-CN" sz="1200" dirty="0">
                <a:solidFill>
                  <a:srgbClr val="24292E"/>
                </a:solidFill>
                <a:cs typeface="+mn-ea"/>
                <a:sym typeface="+mn-lt"/>
              </a:rPr>
              <a:t>USEARCH 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12"/>
              </a:rPr>
              <a:t>简介</a:t>
            </a:r>
            <a:endParaRPr lang="zh-CN" altLang="en-US" sz="1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729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宏基因组背景介绍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宏基因组研究热点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宏基因组分析方法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宏基因组研究套路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宏基因组研究的机遇与挑战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781281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QIIME2——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可重复全程记录式分析流程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50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1" y="2195898"/>
            <a:ext cx="11326514" cy="38965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E765F2-DD2E-4F91-82A9-C2E6629FDECD}"/>
              </a:ext>
            </a:extLst>
          </p:cNvPr>
          <p:cNvSpPr/>
          <p:nvPr/>
        </p:nvSpPr>
        <p:spPr>
          <a:xfrm>
            <a:off x="2093831" y="6090336"/>
            <a:ext cx="8997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Nature Biotechnology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：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QIIME 2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可重复、交互和扩展的微生物组数据分析平台</a:t>
            </a:r>
            <a:endParaRPr lang="zh-CN" altLang="en-US" dirty="0">
              <a:solidFill>
                <a:srgbClr val="24292E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相关代码和文件下载：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https://github.com/YongxinLiu/QIIME2ChineseManual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</a:rPr>
              <a:t> </a:t>
            </a:r>
            <a:endParaRPr lang="en-US" altLang="zh-CN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C87615-D84B-413D-8E8D-318D085D7CD2}"/>
              </a:ext>
            </a:extLst>
          </p:cNvPr>
          <p:cNvSpPr txBox="1"/>
          <p:nvPr/>
        </p:nvSpPr>
        <p:spPr>
          <a:xfrm>
            <a:off x="1795780" y="1629286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https://qiime2.org/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789E56-47F0-42B4-9717-51005FC2E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646" y="4204253"/>
            <a:ext cx="7774889" cy="16531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2839BE-81FB-4357-930F-ED110A14D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4646" y="2163666"/>
            <a:ext cx="7777218" cy="15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65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D0AA607-10A3-4AC7-A79A-5C897D30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088AF-7EE4-4F8B-A7EB-81B1500DE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简明教程：</a:t>
            </a:r>
            <a:r>
              <a:rPr lang="en-US" altLang="zh-CN" dirty="0"/>
              <a:t>6</a:t>
            </a:r>
            <a:r>
              <a:rPr lang="zh-CN" altLang="en-US" dirty="0"/>
              <a:t>千字，快速实现</a:t>
            </a:r>
            <a:r>
              <a:rPr lang="en-US" altLang="zh-CN" dirty="0"/>
              <a:t>QIIME 2</a:t>
            </a:r>
            <a:r>
              <a:rPr lang="zh-CN" altLang="en-US" dirty="0"/>
              <a:t>的安装、基本分析流程、文件导入和导了等常见操作。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https://github.com/YongxinLiu/MicrobiomeProtocol/tree/master/e2.QIIME2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linkClick r:id="rId3"/>
              </a:rPr>
              <a:t>完整中文教程：</a:t>
            </a:r>
            <a:r>
              <a:rPr lang="en-US" altLang="zh-CN" dirty="0">
                <a:hlinkClick r:id="rId3"/>
              </a:rPr>
              <a:t>30</a:t>
            </a:r>
            <a:r>
              <a:rPr lang="zh-CN" altLang="en-US" dirty="0">
                <a:hlinkClick r:id="rId3"/>
              </a:rPr>
              <a:t>节，</a:t>
            </a:r>
            <a:r>
              <a:rPr lang="en-US" altLang="zh-CN" dirty="0">
                <a:hlinkClick r:id="rId3"/>
              </a:rPr>
              <a:t>10</a:t>
            </a:r>
            <a:r>
              <a:rPr lang="zh-CN" altLang="en-US" dirty="0">
                <a:hlinkClick r:id="rId3"/>
              </a:rPr>
              <a:t>余万字，系统学习或作为资料库查阅。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https://github.com/YongxinLiu/QIIME2ChineseManual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3485D1C-78FB-4B0C-818C-E0A6128E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QIIME 2</a:t>
            </a:r>
            <a:r>
              <a:rPr lang="zh-CN" altLang="en-US" dirty="0"/>
              <a:t>简明和完整中文教程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3C1AFC-8C61-4EB7-8D3E-D8C02B631D2E}"/>
              </a:ext>
            </a:extLst>
          </p:cNvPr>
          <p:cNvSpPr txBox="1"/>
          <p:nvPr/>
        </p:nvSpPr>
        <p:spPr>
          <a:xfrm>
            <a:off x="2866610" y="6415125"/>
            <a:ext cx="932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相关代码和文件下载：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https://github.com/YongxinLiu/QIIME2ChineseManual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</a:rPr>
              <a:t> </a:t>
            </a:r>
            <a:endParaRPr lang="en-US" altLang="zh-CN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697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1E21B1B-BEFC-4BD4-AA96-387C3F8B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E3D3F-E424-423C-940A-07BF966DE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QIIME</a:t>
            </a:r>
            <a:r>
              <a:rPr lang="zh-CN" altLang="en-US" dirty="0"/>
              <a:t>、</a:t>
            </a:r>
            <a:r>
              <a:rPr lang="en-US" altLang="zh-CN" dirty="0"/>
              <a:t>USEARCH</a:t>
            </a:r>
            <a:r>
              <a:rPr lang="zh-CN" altLang="en-US" dirty="0"/>
              <a:t>和</a:t>
            </a:r>
            <a:r>
              <a:rPr lang="en-US" altLang="zh-CN" dirty="0"/>
              <a:t>Mothur</a:t>
            </a:r>
            <a:r>
              <a:rPr lang="zh-CN" altLang="en-US" dirty="0"/>
              <a:t>，但仍分别存在依赖关系过多导致的安装困难、大数据收费和使用界面不友好等问题</a:t>
            </a:r>
            <a:endParaRPr lang="en-US" altLang="zh-CN" dirty="0"/>
          </a:p>
          <a:p>
            <a:r>
              <a:rPr lang="zh-CN" altLang="en-US" dirty="0"/>
              <a:t>易扩增子实现简单易用、可重复和跨平台地开展扩增子分析</a:t>
            </a:r>
            <a:endParaRPr lang="en-US" altLang="zh-CN" dirty="0"/>
          </a:p>
          <a:p>
            <a:r>
              <a:rPr lang="zh-CN" altLang="en-US" dirty="0"/>
              <a:t>核心采用体积小、安装方便、计算速度快且跨平台的软件</a:t>
            </a:r>
            <a:r>
              <a:rPr lang="en-US" altLang="zh-CN" dirty="0"/>
              <a:t>USEARCH</a:t>
            </a:r>
            <a:r>
              <a:rPr lang="zh-CN" altLang="en-US" dirty="0"/>
              <a:t>，同时整合</a:t>
            </a:r>
            <a:r>
              <a:rPr lang="en-US" altLang="zh-CN" dirty="0"/>
              <a:t>VSEARCH</a:t>
            </a:r>
            <a:r>
              <a:rPr lang="zh-CN" altLang="en-US" dirty="0"/>
              <a:t>以突破</a:t>
            </a:r>
            <a:r>
              <a:rPr lang="en-US" altLang="zh-CN" dirty="0"/>
              <a:t>USEARCH</a:t>
            </a:r>
            <a:r>
              <a:rPr lang="zh-CN" altLang="en-US" dirty="0"/>
              <a:t>免费版限制</a:t>
            </a:r>
            <a:endParaRPr lang="en-US" altLang="zh-CN" dirty="0"/>
          </a:p>
          <a:p>
            <a:r>
              <a:rPr lang="zh-CN" altLang="en-US" dirty="0"/>
              <a:t>选用</a:t>
            </a:r>
            <a:r>
              <a:rPr lang="en-US" altLang="zh-CN" dirty="0"/>
              <a:t>RStudio</a:t>
            </a:r>
            <a:r>
              <a:rPr lang="zh-CN" altLang="en-US" dirty="0"/>
              <a:t>的图形界面对流程代码文档管理和运行，实现命令行和</a:t>
            </a:r>
            <a:r>
              <a:rPr lang="en-US" altLang="zh-CN" dirty="0"/>
              <a:t>/</a:t>
            </a:r>
            <a:r>
              <a:rPr lang="zh-CN" altLang="en-US" dirty="0"/>
              <a:t>或鼠标点击操作方式开展扩增子可重复分析</a:t>
            </a:r>
            <a:endParaRPr lang="en-US" altLang="zh-CN" dirty="0"/>
          </a:p>
          <a:p>
            <a:r>
              <a:rPr lang="zh-CN" altLang="en-US" dirty="0"/>
              <a:t>提供数</a:t>
            </a:r>
            <a:r>
              <a:rPr lang="en-US" altLang="zh-CN" dirty="0"/>
              <a:t>10</a:t>
            </a:r>
            <a:r>
              <a:rPr lang="zh-CN" altLang="en-US" dirty="0"/>
              <a:t>个脚本，实现特征表过滤、重采样、分组均值等常用计算，并为</a:t>
            </a:r>
            <a:r>
              <a:rPr lang="en-US" altLang="zh-CN" dirty="0"/>
              <a:t>STAMP</a:t>
            </a:r>
            <a:r>
              <a:rPr lang="zh-CN" altLang="en-US" dirty="0"/>
              <a:t>、</a:t>
            </a:r>
            <a:r>
              <a:rPr lang="en-US" altLang="zh-CN" dirty="0"/>
              <a:t>LEfSe</a:t>
            </a:r>
            <a:r>
              <a:rPr lang="zh-CN" altLang="en-US" dirty="0"/>
              <a:t>、</a:t>
            </a:r>
            <a:r>
              <a:rPr lang="en-US" altLang="zh-CN" dirty="0"/>
              <a:t>PICRUSt1/2</a:t>
            </a:r>
            <a:r>
              <a:rPr lang="zh-CN" altLang="en-US" dirty="0"/>
              <a:t>等提供标准的输入文件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1027979-D745-4BC5-9766-8388F721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易扩增子</a:t>
            </a:r>
            <a:r>
              <a:rPr lang="en-US" altLang="zh-CN" dirty="0"/>
              <a:t>(EasyAmplicon)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9C046A-3BDC-496E-9F70-C134F91F110A}"/>
              </a:ext>
            </a:extLst>
          </p:cNvPr>
          <p:cNvSpPr txBox="1"/>
          <p:nvPr/>
        </p:nvSpPr>
        <p:spPr>
          <a:xfrm>
            <a:off x="2107923" y="6211669"/>
            <a:ext cx="9245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项目：</a:t>
            </a:r>
            <a:r>
              <a:rPr lang="en-US" altLang="zh-CN" dirty="0">
                <a:hlinkClick r:id="rId2"/>
              </a:rPr>
              <a:t>https://github.com/YongxinLiu/EasyAmplicon</a:t>
            </a:r>
            <a:endParaRPr lang="en-US" altLang="zh-CN" dirty="0"/>
          </a:p>
          <a:p>
            <a:r>
              <a:rPr lang="zh-CN" altLang="en-US" dirty="0"/>
              <a:t>教程：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https://github.com/YongxinLiu/MicrobiomeProtocol/tree/master/e3.EasyAmplicon</a:t>
            </a:r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282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宏基因组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53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" name="Diagram 2"/>
          <p:cNvGraphicFramePr>
            <a:graphicFrameLocks noGrp="1"/>
          </p:cNvGraphicFramePr>
          <p:nvPr>
            <p:ph idx="1"/>
          </p:nvPr>
        </p:nvGraphicFramePr>
        <p:xfrm>
          <a:off x="354013" y="1384300"/>
          <a:ext cx="11476037" cy="495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45ED039-A306-4F7D-B213-3DD072CEDD16}"/>
              </a:ext>
            </a:extLst>
          </p:cNvPr>
          <p:cNvSpPr/>
          <p:nvPr/>
        </p:nvSpPr>
        <p:spPr>
          <a:xfrm>
            <a:off x="3014303" y="6312452"/>
            <a:ext cx="518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8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8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D2673D-45C5-46EB-A7AA-0AC5EF7FE6CE}"/>
              </a:ext>
            </a:extLst>
          </p:cNvPr>
          <p:cNvSpPr/>
          <p:nvPr/>
        </p:nvSpPr>
        <p:spPr>
          <a:xfrm>
            <a:off x="248168" y="5393999"/>
            <a:ext cx="784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9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</a:t>
            </a:r>
          </a:p>
        </p:txBody>
      </p:sp>
    </p:spTree>
    <p:extLst>
      <p:ext uri="{BB962C8B-B14F-4D97-AF65-F5344CB8AC3E}">
        <p14:creationId xmlns:p14="http://schemas.microsoft.com/office/powerpoint/2010/main" val="1173416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7183CB-5E9E-4F38-A5CC-CDDDBABD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54</a:t>
            </a:fld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51" name="内容占位符 3">
            <a:extLst>
              <a:ext uri="{FF2B5EF4-FFF2-40B4-BE49-F238E27FC236}">
                <a16:creationId xmlns:a16="http://schemas.microsoft.com/office/drawing/2014/main" id="{730A7980-BC22-40CF-BD4F-F4248E9CF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528159"/>
              </p:ext>
            </p:extLst>
          </p:nvPr>
        </p:nvGraphicFramePr>
        <p:xfrm>
          <a:off x="694273" y="800071"/>
          <a:ext cx="11476037" cy="5848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F88BF12-ED68-45E2-AA83-3930B51C2F2B}"/>
              </a:ext>
            </a:extLst>
          </p:cNvPr>
          <p:cNvCxnSpPr/>
          <p:nvPr/>
        </p:nvCxnSpPr>
        <p:spPr bwMode="auto">
          <a:xfrm>
            <a:off x="3801478" y="2009044"/>
            <a:ext cx="14605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97535A1-1E6C-4A58-997C-8F2856158C00}"/>
              </a:ext>
            </a:extLst>
          </p:cNvPr>
          <p:cNvGrpSpPr/>
          <p:nvPr/>
        </p:nvGrpSpPr>
        <p:grpSpPr>
          <a:xfrm>
            <a:off x="3764055" y="1507360"/>
            <a:ext cx="1548408" cy="949832"/>
            <a:chOff x="3704783" y="1064188"/>
            <a:chExt cx="1548408" cy="949832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68017F2-8F6C-4D61-A4AA-C4D946E8DA9D}"/>
                </a:ext>
              </a:extLst>
            </p:cNvPr>
            <p:cNvSpPr/>
            <p:nvPr/>
          </p:nvSpPr>
          <p:spPr>
            <a:xfrm>
              <a:off x="3704783" y="1064188"/>
              <a:ext cx="1391701" cy="8494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76E356F-F7D0-4F04-96BA-CA19B51896DF}"/>
                </a:ext>
              </a:extLst>
            </p:cNvPr>
            <p:cNvSpPr/>
            <p:nvPr/>
          </p:nvSpPr>
          <p:spPr>
            <a:xfrm>
              <a:off x="3742206" y="1164525"/>
              <a:ext cx="1510985" cy="8494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rgbClr val="0070C0"/>
                  </a:solidFill>
                  <a:cs typeface="+mn-ea"/>
                  <a:sym typeface="+mn-lt"/>
                </a:rPr>
                <a:t>质量控制</a:t>
              </a:r>
              <a:endParaRPr lang="en-US" altLang="zh-CN" sz="1200" kern="1200" dirty="0">
                <a:solidFill>
                  <a:srgbClr val="0070C0"/>
                </a:solidFill>
                <a:cs typeface="+mn-ea"/>
                <a:sym typeface="+mn-lt"/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dirty="0">
                  <a:solidFill>
                    <a:srgbClr val="0070C0"/>
                  </a:solidFill>
                  <a:cs typeface="+mn-ea"/>
                  <a:sym typeface="+mn-lt"/>
                </a:rPr>
                <a:t>去宿主</a:t>
              </a:r>
              <a:endParaRPr lang="zh-CN" altLang="en-US" sz="1200" kern="12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047F61D5-D4AF-4FBB-8129-695AE3B28E2D}"/>
              </a:ext>
            </a:extLst>
          </p:cNvPr>
          <p:cNvSpPr/>
          <p:nvPr/>
        </p:nvSpPr>
        <p:spPr>
          <a:xfrm>
            <a:off x="3702470" y="2297641"/>
            <a:ext cx="1650733" cy="4690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序列比对至参考数据库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FA93057-39AD-48E9-9FCE-F80DA7D4E4F9}"/>
              </a:ext>
            </a:extLst>
          </p:cNvPr>
          <p:cNvSpPr/>
          <p:nvPr/>
        </p:nvSpPr>
        <p:spPr>
          <a:xfrm>
            <a:off x="6540749" y="2283447"/>
            <a:ext cx="871559" cy="4690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组装</a:t>
            </a: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拼接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34FB1DE-0B15-4BCC-884B-783E253DB62D}"/>
              </a:ext>
            </a:extLst>
          </p:cNvPr>
          <p:cNvSpPr/>
          <p:nvPr/>
        </p:nvSpPr>
        <p:spPr>
          <a:xfrm>
            <a:off x="5736803" y="3302672"/>
            <a:ext cx="870030" cy="4690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基因预测</a:t>
            </a:r>
            <a:endParaRPr lang="en-US" altLang="zh-CN" sz="1200" dirty="0">
              <a:solidFill>
                <a:srgbClr val="0070C0"/>
              </a:solidFill>
              <a:cs typeface="+mn-ea"/>
              <a:sym typeface="+mn-lt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基因去冗余 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2127D7F-30F5-47CA-9704-59A0D18D93B8}"/>
              </a:ext>
            </a:extLst>
          </p:cNvPr>
          <p:cNvCxnSpPr/>
          <p:nvPr/>
        </p:nvCxnSpPr>
        <p:spPr bwMode="auto">
          <a:xfrm>
            <a:off x="4481644" y="4325142"/>
            <a:ext cx="77964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F850EAE-8A43-4420-8FB1-5CF97CFE1CA9}"/>
              </a:ext>
            </a:extLst>
          </p:cNvPr>
          <p:cNvGrpSpPr/>
          <p:nvPr/>
        </p:nvGrpSpPr>
        <p:grpSpPr>
          <a:xfrm>
            <a:off x="4553914" y="3647245"/>
            <a:ext cx="824907" cy="1001720"/>
            <a:chOff x="4494642" y="3204073"/>
            <a:chExt cx="824907" cy="100172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6440F19-74B3-420D-B46C-5E44C43EE6F2}"/>
                </a:ext>
              </a:extLst>
            </p:cNvPr>
            <p:cNvSpPr/>
            <p:nvPr/>
          </p:nvSpPr>
          <p:spPr>
            <a:xfrm>
              <a:off x="4517733" y="3204073"/>
              <a:ext cx="801816" cy="8494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3C330A9-D9E3-4FA6-A7FA-B414AE833596}"/>
                </a:ext>
              </a:extLst>
            </p:cNvPr>
            <p:cNvSpPr/>
            <p:nvPr/>
          </p:nvSpPr>
          <p:spPr>
            <a:xfrm>
              <a:off x="4494642" y="3356298"/>
              <a:ext cx="750952" cy="8494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dirty="0">
                  <a:solidFill>
                    <a:srgbClr val="0070C0"/>
                  </a:solidFill>
                  <a:cs typeface="+mn-ea"/>
                  <a:sym typeface="+mn-lt"/>
                </a:rPr>
                <a:t>定量</a:t>
              </a:r>
              <a:endParaRPr lang="zh-CN" altLang="en-US" sz="1200" kern="12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EF2F2FE5-18E8-40EB-89DB-F9E467DCAAB2}"/>
              </a:ext>
            </a:extLst>
          </p:cNvPr>
          <p:cNvSpPr/>
          <p:nvPr/>
        </p:nvSpPr>
        <p:spPr>
          <a:xfrm>
            <a:off x="7521914" y="3231003"/>
            <a:ext cx="1006656" cy="8494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分箱</a:t>
            </a: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(Binning)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4E501DB-2B12-405F-A538-A425E3E3BF77}"/>
              </a:ext>
            </a:extLst>
          </p:cNvPr>
          <p:cNvSpPr/>
          <p:nvPr/>
        </p:nvSpPr>
        <p:spPr>
          <a:xfrm>
            <a:off x="2992469" y="5844469"/>
            <a:ext cx="1274243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 err="1">
                <a:solidFill>
                  <a:srgbClr val="0070C0"/>
                </a:solidFill>
                <a:cs typeface="+mn-ea"/>
                <a:sym typeface="+mn-lt"/>
              </a:rPr>
              <a:t>GhostKOALA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42C4002-F39B-4046-83C1-1CF4B5343E4F}"/>
              </a:ext>
            </a:extLst>
          </p:cNvPr>
          <p:cNvSpPr/>
          <p:nvPr/>
        </p:nvSpPr>
        <p:spPr>
          <a:xfrm>
            <a:off x="5155756" y="5841300"/>
            <a:ext cx="1298135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 err="1">
                <a:solidFill>
                  <a:srgbClr val="0070C0"/>
                </a:solidFill>
                <a:cs typeface="+mn-ea"/>
                <a:sym typeface="+mn-lt"/>
              </a:rPr>
              <a:t>eggNOG</a:t>
            </a: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-mapper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B7C2F99-0696-4FBC-B5AE-3B54F1BB4253}"/>
              </a:ext>
            </a:extLst>
          </p:cNvPr>
          <p:cNvSpPr/>
          <p:nvPr/>
        </p:nvSpPr>
        <p:spPr>
          <a:xfrm>
            <a:off x="5918538" y="4581181"/>
            <a:ext cx="1274243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srgbClr val="0070C0"/>
                </a:solidFill>
                <a:cs typeface="+mn-ea"/>
                <a:sym typeface="+mn-lt"/>
              </a:rPr>
              <a:t>基因注释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B12DD66-9A0A-4CC9-8C15-8432CB36A116}"/>
              </a:ext>
            </a:extLst>
          </p:cNvPr>
          <p:cNvSpPr/>
          <p:nvPr/>
        </p:nvSpPr>
        <p:spPr>
          <a:xfrm>
            <a:off x="7839151" y="5852310"/>
            <a:ext cx="628012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 err="1">
                <a:solidFill>
                  <a:srgbClr val="0070C0"/>
                </a:solidFill>
                <a:cs typeface="+mn-ea"/>
                <a:sym typeface="+mn-lt"/>
              </a:rPr>
              <a:t>dbCAN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97E719F-8213-4F9B-9609-AD4AE81F850D}"/>
              </a:ext>
            </a:extLst>
          </p:cNvPr>
          <p:cNvSpPr/>
          <p:nvPr/>
        </p:nvSpPr>
        <p:spPr>
          <a:xfrm>
            <a:off x="10352065" y="5841301"/>
            <a:ext cx="459249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RGI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5D9F0F0-0A41-493D-BABC-E9CD8D8DB392}"/>
              </a:ext>
            </a:extLst>
          </p:cNvPr>
          <p:cNvSpPr/>
          <p:nvPr/>
        </p:nvSpPr>
        <p:spPr bwMode="auto">
          <a:xfrm>
            <a:off x="2049538" y="1624974"/>
            <a:ext cx="5393556" cy="740406"/>
          </a:xfrm>
          <a:prstGeom prst="rect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5C6E2EC-0ADB-4C70-849A-1F4D9DDA1717}"/>
              </a:ext>
            </a:extLst>
          </p:cNvPr>
          <p:cNvGrpSpPr/>
          <p:nvPr/>
        </p:nvGrpSpPr>
        <p:grpSpPr>
          <a:xfrm>
            <a:off x="730575" y="1558319"/>
            <a:ext cx="1779345" cy="807061"/>
            <a:chOff x="671303" y="1115147"/>
            <a:chExt cx="1779345" cy="849495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EA86960-F05D-4722-B38E-FA4213318258}"/>
                </a:ext>
              </a:extLst>
            </p:cNvPr>
            <p:cNvSpPr/>
            <p:nvPr/>
          </p:nvSpPr>
          <p:spPr>
            <a:xfrm>
              <a:off x="1176404" y="1115147"/>
              <a:ext cx="1274243" cy="8494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84093A0-AE13-4497-B143-CB8DBA6CA6A3}"/>
                </a:ext>
              </a:extLst>
            </p:cNvPr>
            <p:cNvSpPr/>
            <p:nvPr/>
          </p:nvSpPr>
          <p:spPr>
            <a:xfrm>
              <a:off x="671303" y="1181802"/>
              <a:ext cx="1779345" cy="7828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b="1" dirty="0">
                  <a:solidFill>
                    <a:srgbClr val="C00000"/>
                  </a:solidFill>
                  <a:cs typeface="+mn-ea"/>
                  <a:sym typeface="+mn-lt"/>
                </a:rPr>
                <a:t>①</a:t>
              </a:r>
              <a:r>
                <a:rPr lang="zh-CN" altLang="en-US" sz="1600" b="1" dirty="0">
                  <a:solidFill>
                    <a:srgbClr val="C00000"/>
                  </a:solidFill>
                  <a:cs typeface="+mn-ea"/>
                  <a:sym typeface="+mn-lt"/>
                </a:rPr>
                <a:t>数据预处理</a:t>
              </a:r>
              <a:endParaRPr lang="zh-CN" altLang="en-US" sz="1600" b="1" kern="1200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CB4F76E2-BA9D-4C38-91AC-E6EFFAE1419C}"/>
              </a:ext>
            </a:extLst>
          </p:cNvPr>
          <p:cNvSpPr/>
          <p:nvPr/>
        </p:nvSpPr>
        <p:spPr bwMode="auto">
          <a:xfrm>
            <a:off x="2750543" y="2401452"/>
            <a:ext cx="2605495" cy="117721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0221199-5F9D-4F0D-9A2A-7B4FA11185DC}"/>
              </a:ext>
            </a:extLst>
          </p:cNvPr>
          <p:cNvSpPr/>
          <p:nvPr/>
        </p:nvSpPr>
        <p:spPr bwMode="auto">
          <a:xfrm>
            <a:off x="6495252" y="2401453"/>
            <a:ext cx="1650733" cy="1169142"/>
          </a:xfrm>
          <a:prstGeom prst="rect">
            <a:avLst/>
          </a:prstGeom>
          <a:noFill/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7030A0"/>
              </a:solidFill>
              <a:effectLst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E9C6726-D2B2-42D7-AFBE-A3DCF189F7D7}"/>
              </a:ext>
            </a:extLst>
          </p:cNvPr>
          <p:cNvSpPr/>
          <p:nvPr/>
        </p:nvSpPr>
        <p:spPr>
          <a:xfrm>
            <a:off x="5560666" y="2721100"/>
            <a:ext cx="1274243" cy="8494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BCE8EA3-71B7-42E8-86EA-418EDFF7A533}"/>
              </a:ext>
            </a:extLst>
          </p:cNvPr>
          <p:cNvSpPr/>
          <p:nvPr/>
        </p:nvSpPr>
        <p:spPr>
          <a:xfrm>
            <a:off x="3335845" y="6137336"/>
            <a:ext cx="506022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常用物种和功能基因注释数据库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图标右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)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和对应的软件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图标下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)</a:t>
            </a:r>
            <a:endParaRPr lang="zh-CN" altLang="en-US" sz="14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6636915-C98B-4E1D-8542-18EECC49ADFC}"/>
              </a:ext>
            </a:extLst>
          </p:cNvPr>
          <p:cNvSpPr/>
          <p:nvPr/>
        </p:nvSpPr>
        <p:spPr>
          <a:xfrm>
            <a:off x="2725561" y="3651617"/>
            <a:ext cx="801816" cy="8494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0791394-BBFD-4085-A9AD-E5FC1471860B}"/>
              </a:ext>
            </a:extLst>
          </p:cNvPr>
          <p:cNvSpPr/>
          <p:nvPr/>
        </p:nvSpPr>
        <p:spPr>
          <a:xfrm>
            <a:off x="978802" y="2408107"/>
            <a:ext cx="1746760" cy="11772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l" defTabSz="622300">
              <a:spcBef>
                <a:spcPct val="0"/>
              </a:spcBef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②</a:t>
            </a:r>
            <a:r>
              <a:rPr lang="zh-CN" altLang="en-US" sz="1600" b="1" dirty="0">
                <a:solidFill>
                  <a:srgbClr val="FF0000"/>
                </a:solidFill>
                <a:cs typeface="+mn-ea"/>
                <a:sym typeface="+mn-lt"/>
              </a:rPr>
              <a:t>基于读长分析</a:t>
            </a:r>
            <a:endParaRPr lang="en-US" altLang="zh-CN" sz="1600" b="1" dirty="0">
              <a:solidFill>
                <a:srgbClr val="FF0000"/>
              </a:solidFill>
              <a:cs typeface="+mn-ea"/>
              <a:sym typeface="+mn-lt"/>
            </a:endParaRPr>
          </a:p>
          <a:p>
            <a:pPr lvl="0" algn="l" defTabSz="622300">
              <a:spcBef>
                <a:spcPct val="0"/>
              </a:spcBef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(Read-based)</a:t>
            </a:r>
            <a:endParaRPr lang="en-US" altLang="zh-CN" sz="1600" b="1" kern="12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EFD1AA3-64C5-44A0-A651-91A396ED6743}"/>
              </a:ext>
            </a:extLst>
          </p:cNvPr>
          <p:cNvSpPr/>
          <p:nvPr/>
        </p:nvSpPr>
        <p:spPr>
          <a:xfrm>
            <a:off x="8282147" y="2605822"/>
            <a:ext cx="2113586" cy="8494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b="1" dirty="0">
                <a:solidFill>
                  <a:srgbClr val="7030A0"/>
                </a:solidFill>
                <a:cs typeface="+mn-ea"/>
                <a:sym typeface="+mn-lt"/>
              </a:rPr>
              <a:t>③</a:t>
            </a:r>
            <a:r>
              <a:rPr lang="zh-CN" altLang="en-US" sz="1600" b="1" dirty="0">
                <a:solidFill>
                  <a:srgbClr val="7030A0"/>
                </a:solidFill>
                <a:cs typeface="+mn-ea"/>
                <a:sym typeface="+mn-lt"/>
              </a:rPr>
              <a:t>组装</a:t>
            </a:r>
            <a:r>
              <a:rPr lang="en-US" altLang="zh-CN" sz="1600" b="1" dirty="0">
                <a:solidFill>
                  <a:srgbClr val="7030A0"/>
                </a:solidFill>
                <a:cs typeface="+mn-ea"/>
                <a:sym typeface="+mn-lt"/>
              </a:rPr>
              <a:t>/</a:t>
            </a:r>
            <a:r>
              <a:rPr lang="zh-CN" altLang="en-US" sz="1600" b="1" dirty="0">
                <a:solidFill>
                  <a:srgbClr val="7030A0"/>
                </a:solidFill>
                <a:cs typeface="+mn-ea"/>
                <a:sym typeface="+mn-lt"/>
              </a:rPr>
              <a:t>拼接分析</a:t>
            </a:r>
            <a:r>
              <a:rPr lang="en-US" altLang="zh-CN" sz="1600" b="1" dirty="0">
                <a:solidFill>
                  <a:srgbClr val="7030A0"/>
                </a:solidFill>
                <a:cs typeface="+mn-ea"/>
                <a:sym typeface="+mn-lt"/>
              </a:rPr>
              <a:t>(Assemble-based)</a:t>
            </a:r>
            <a:endParaRPr lang="zh-CN" altLang="en-US" sz="1600" b="1" kern="1200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9219A7F-4A78-4AE3-A775-7B2D01379144}"/>
              </a:ext>
            </a:extLst>
          </p:cNvPr>
          <p:cNvSpPr/>
          <p:nvPr/>
        </p:nvSpPr>
        <p:spPr>
          <a:xfrm>
            <a:off x="780909" y="5841302"/>
            <a:ext cx="725648" cy="2014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>
                <a:solidFill>
                  <a:srgbClr val="0070C0"/>
                </a:solidFill>
                <a:cs typeface="+mn-ea"/>
                <a:sym typeface="+mn-lt"/>
              </a:rPr>
              <a:t>Kraken2</a:t>
            </a:r>
            <a:endParaRPr lang="zh-CN" altLang="en-US" sz="1200" kern="120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83" name="标题 1">
            <a:extLst>
              <a:ext uri="{FF2B5EF4-FFF2-40B4-BE49-F238E27FC236}">
                <a16:creationId xmlns:a16="http://schemas.microsoft.com/office/drawing/2014/main" id="{EE0A9153-DB78-4B67-9F98-4383CA48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13" y="613096"/>
            <a:ext cx="9633222" cy="795337"/>
          </a:xfrm>
        </p:spPr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宏基因组分析流程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9449BA6-5959-4169-BC98-11C70E1F2017}"/>
              </a:ext>
            </a:extLst>
          </p:cNvPr>
          <p:cNvSpPr/>
          <p:nvPr/>
        </p:nvSpPr>
        <p:spPr>
          <a:xfrm>
            <a:off x="7996488" y="1483228"/>
            <a:ext cx="4173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cs typeface="+mn-ea"/>
                <a:sym typeface="+mn-lt"/>
              </a:rPr>
              <a:t>Xu-Bo Qian,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Yi-Ping Xu, Lei Chen, Fu-Xiang Sun, Mei-Ping Lu &amp; </a:t>
            </a:r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. A guide to human microbiome research: study design, sample collection, and bioinformatics analysis. </a:t>
            </a:r>
            <a:r>
              <a:rPr lang="en-US" altLang="zh-CN" sz="1200" b="1" i="1" dirty="0">
                <a:cs typeface="+mn-ea"/>
                <a:sym typeface="+mn-lt"/>
              </a:rPr>
              <a:t>Chinese Medical Journal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8"/>
              </a:rPr>
              <a:t>https://doi.org/10.1097/CM9.0000000000000871</a:t>
            </a:r>
            <a:r>
              <a:rPr lang="en-US" altLang="zh-CN" sz="1200" dirty="0">
                <a:cs typeface="+mn-ea"/>
                <a:sym typeface="+mn-lt"/>
              </a:rPr>
              <a:t>  (</a:t>
            </a:r>
            <a:r>
              <a:rPr lang="en-US" altLang="zh-CN" sz="1200" b="1" dirty="0">
                <a:cs typeface="+mn-ea"/>
                <a:sym typeface="+mn-lt"/>
              </a:rPr>
              <a:t>2020</a:t>
            </a:r>
            <a:r>
              <a:rPr lang="en-US" altLang="zh-CN" sz="1200" dirty="0">
                <a:cs typeface="+mn-ea"/>
                <a:sym typeface="+mn-lt"/>
              </a:rPr>
              <a:t>).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62A5DC6-B5CB-44ED-818B-B178138F1B8B}"/>
              </a:ext>
            </a:extLst>
          </p:cNvPr>
          <p:cNvSpPr/>
          <p:nvPr/>
        </p:nvSpPr>
        <p:spPr>
          <a:xfrm>
            <a:off x="2750543" y="6468146"/>
            <a:ext cx="6483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9"/>
              </a:rPr>
              <a:t>CMJ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9"/>
              </a:rPr>
              <a:t>：人类微生物组研究设计、样本采集和生物信息分析指南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63704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1EDA02B-29E5-4E3C-9D57-8D560491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18023-0542-49D8-A261-ABED0E98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BioConda</a:t>
            </a:r>
            <a:r>
              <a:rPr lang="zh-CN" altLang="en-US" dirty="0"/>
              <a:t>是</a:t>
            </a:r>
            <a:r>
              <a:rPr lang="en-US" altLang="zh-CN" dirty="0"/>
              <a:t>Conda</a:t>
            </a:r>
            <a:r>
              <a:rPr lang="zh-CN" altLang="en-US" dirty="0"/>
              <a:t>的生物信息软件专用频道</a:t>
            </a:r>
          </a:p>
          <a:p>
            <a:r>
              <a:rPr lang="zh-CN" altLang="en-US" dirty="0"/>
              <a:t>软件清单 </a:t>
            </a:r>
            <a:r>
              <a:rPr lang="en-US" altLang="zh-CN" dirty="0">
                <a:hlinkClick r:id="rId2"/>
              </a:rPr>
              <a:t>https://bioconda.github.io/conda-recipe_index.html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13799</a:t>
            </a:r>
            <a:r>
              <a:rPr lang="zh-CN" altLang="en-US" dirty="0"/>
              <a:t>个生物信息软件及常多版本，如收录</a:t>
            </a:r>
            <a:r>
              <a:rPr lang="en-US" altLang="zh-CN" dirty="0"/>
              <a:t>fastqc</a:t>
            </a:r>
            <a:r>
              <a:rPr lang="zh-CN" altLang="en-US" dirty="0"/>
              <a:t>的</a:t>
            </a:r>
            <a:r>
              <a:rPr lang="en-US" altLang="zh-CN" dirty="0"/>
              <a:t>25</a:t>
            </a:r>
            <a:r>
              <a:rPr lang="zh-CN" altLang="en-US" dirty="0"/>
              <a:t>个版本</a:t>
            </a:r>
          </a:p>
          <a:p>
            <a:r>
              <a:rPr lang="zh-CN" altLang="en-US" dirty="0"/>
              <a:t>超</a:t>
            </a:r>
            <a:r>
              <a:rPr lang="en-US" altLang="zh-CN" dirty="0"/>
              <a:t>850</a:t>
            </a:r>
            <a:r>
              <a:rPr lang="zh-CN" altLang="en-US" dirty="0"/>
              <a:t>人添加、修改、升级和维护软件清单</a:t>
            </a:r>
          </a:p>
          <a:p>
            <a:r>
              <a:rPr lang="en-US" altLang="zh-CN" dirty="0"/>
              <a:t>2018</a:t>
            </a:r>
            <a:r>
              <a:rPr lang="zh-CN" altLang="en-US" dirty="0"/>
              <a:t>年发表于</a:t>
            </a:r>
            <a:r>
              <a:rPr lang="en-US" altLang="zh-CN" dirty="0"/>
              <a:t>Nature Methods</a:t>
            </a:r>
            <a:r>
              <a:rPr lang="zh-CN" altLang="en-US" dirty="0"/>
              <a:t>，以后可以优雅的引用它</a:t>
            </a:r>
            <a:r>
              <a:rPr lang="en-US" altLang="zh-CN" dirty="0"/>
              <a:t>(</a:t>
            </a:r>
            <a:r>
              <a:rPr lang="zh-CN" altLang="en-US" dirty="0"/>
              <a:t>吃水不忘挖井人</a:t>
            </a:r>
            <a:r>
              <a:rPr lang="en-US" altLang="zh-CN" dirty="0"/>
              <a:t>)</a:t>
            </a:r>
            <a:r>
              <a:rPr lang="zh-CN" altLang="en-US" dirty="0"/>
              <a:t>，两年内被引</a:t>
            </a:r>
            <a:r>
              <a:rPr lang="en-US" altLang="zh-CN" dirty="0"/>
              <a:t>200+</a:t>
            </a:r>
            <a:r>
              <a:rPr lang="zh-CN" altLang="en-US" dirty="0"/>
              <a:t>次</a:t>
            </a:r>
          </a:p>
          <a:p>
            <a:r>
              <a:rPr lang="zh-CN" altLang="en-US" dirty="0"/>
              <a:t>添加频道：</a:t>
            </a:r>
            <a:r>
              <a:rPr lang="en-US" altLang="zh-CN" dirty="0"/>
              <a:t>conda config --add channels </a:t>
            </a:r>
            <a:r>
              <a:rPr lang="en-US" altLang="zh-CN" dirty="0" err="1"/>
              <a:t>bioconda</a:t>
            </a:r>
            <a:endParaRPr lang="en-US" altLang="zh-CN" dirty="0"/>
          </a:p>
          <a:p>
            <a:r>
              <a:rPr lang="zh-CN" altLang="en-US" sz="2800" dirty="0">
                <a:cs typeface="+mn-ea"/>
                <a:sym typeface="+mn-lt"/>
                <a:hlinkClick r:id="rId3"/>
              </a:rPr>
              <a:t>使用方法：</a:t>
            </a:r>
            <a:r>
              <a:rPr lang="en-US" altLang="zh-CN" sz="2800" dirty="0">
                <a:cs typeface="+mn-ea"/>
                <a:sym typeface="+mn-lt"/>
                <a:hlinkClick r:id="rId3"/>
              </a:rPr>
              <a:t>Nature Methods</a:t>
            </a:r>
            <a:r>
              <a:rPr lang="zh-CN" altLang="en-US" sz="2800" dirty="0">
                <a:cs typeface="+mn-ea"/>
                <a:sym typeface="+mn-lt"/>
                <a:hlinkClick r:id="rId3"/>
              </a:rPr>
              <a:t>：</a:t>
            </a:r>
            <a:r>
              <a:rPr lang="en-US" altLang="zh-CN" sz="2800" dirty="0" err="1">
                <a:cs typeface="+mn-ea"/>
                <a:sym typeface="+mn-lt"/>
                <a:hlinkClick r:id="rId3"/>
              </a:rPr>
              <a:t>Bioconda</a:t>
            </a:r>
            <a:r>
              <a:rPr lang="zh-CN" altLang="en-US" sz="2800" dirty="0">
                <a:cs typeface="+mn-ea"/>
                <a:sym typeface="+mn-lt"/>
                <a:hlinkClick r:id="rId3"/>
              </a:rPr>
              <a:t>解决生物软件安装的烦恼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03B0B45-6B92-4867-ABC3-DFBBAC5D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软件安装</a:t>
            </a:r>
            <a:r>
              <a:rPr lang="en-US" altLang="zh-CN" dirty="0"/>
              <a:t>——</a:t>
            </a:r>
            <a:r>
              <a:rPr lang="en-US" altLang="zh-CN" dirty="0" err="1"/>
              <a:t>BioConda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4EBB3B-DFF2-40A8-AA0C-4A4D980256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4" y="-1173"/>
            <a:ext cx="3485322" cy="5669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D7935D-F273-4CE2-9DDA-F0C6D3511C09}"/>
              </a:ext>
            </a:extLst>
          </p:cNvPr>
          <p:cNvSpPr/>
          <p:nvPr/>
        </p:nvSpPr>
        <p:spPr>
          <a:xfrm>
            <a:off x="1922326" y="6230036"/>
            <a:ext cx="9340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cs typeface="+mn-ea"/>
                <a:sym typeface="+mn-lt"/>
                <a:hlinkClick r:id="rId5"/>
              </a:rPr>
              <a:t>Grüning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, B.</a:t>
            </a:r>
            <a:r>
              <a:rPr lang="en-US" altLang="zh-CN" sz="1400" i="1" dirty="0">
                <a:cs typeface="+mn-ea"/>
                <a:sym typeface="+mn-lt"/>
                <a:hlinkClick r:id="rId5"/>
              </a:rPr>
              <a:t> et al.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 </a:t>
            </a:r>
            <a:r>
              <a:rPr lang="en-US" altLang="zh-CN" sz="1400" dirty="0" err="1">
                <a:cs typeface="+mn-ea"/>
                <a:sym typeface="+mn-lt"/>
                <a:hlinkClick r:id="rId5"/>
              </a:rPr>
              <a:t>Bioconda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: sustainable and comprehensive software distribution for the life sciences. </a:t>
            </a:r>
            <a:r>
              <a:rPr lang="en-US" altLang="zh-CN" sz="1400" i="1" dirty="0">
                <a:cs typeface="+mn-ea"/>
                <a:sym typeface="+mn-lt"/>
                <a:hlinkClick r:id="rId5"/>
              </a:rPr>
              <a:t>Nat. Methods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 </a:t>
            </a:r>
            <a:r>
              <a:rPr lang="en-US" altLang="zh-CN" sz="1400" b="1" dirty="0">
                <a:cs typeface="+mn-ea"/>
                <a:sym typeface="+mn-lt"/>
                <a:hlinkClick r:id="rId5"/>
              </a:rPr>
              <a:t>15</a:t>
            </a:r>
            <a:r>
              <a:rPr lang="en-US" altLang="zh-CN" sz="1400" dirty="0">
                <a:cs typeface="+mn-ea"/>
                <a:sym typeface="+mn-lt"/>
                <a:hlinkClick r:id="rId5"/>
              </a:rPr>
              <a:t>, 475-476, doi:10.1038/s41592-018-0046-7 (2018).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2480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013A-8547-4A8D-9E55-200FD8EB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国家微生物科学数据中心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9D7515C-F70B-4F35-BDBC-A752BD511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331" y="1460950"/>
            <a:ext cx="10307368" cy="48779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F53908-44B5-4434-A7D3-A5B8996D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E175BB-8314-42EA-8D95-01D6E62E34F4}"/>
              </a:ext>
            </a:extLst>
          </p:cNvPr>
          <p:cNvSpPr txBox="1"/>
          <p:nvPr/>
        </p:nvSpPr>
        <p:spPr>
          <a:xfrm>
            <a:off x="4071703" y="6413502"/>
            <a:ext cx="373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微生物组常用数据库国内备份站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B990A4-8CDB-459B-AB16-535664C91AEF}"/>
              </a:ext>
            </a:extLst>
          </p:cNvPr>
          <p:cNvSpPr txBox="1"/>
          <p:nvPr/>
        </p:nvSpPr>
        <p:spPr>
          <a:xfrm>
            <a:off x="1019331" y="2656306"/>
            <a:ext cx="2926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http://nmdc.cn/</a:t>
            </a:r>
            <a:r>
              <a:rPr lang="zh-CN" alt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018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BA50C-78FA-477C-9328-C8CF14F9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微生物组数据库国内下载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C634AB1-CFC1-4F0D-914B-32E43533E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1716" y="1384300"/>
            <a:ext cx="10320630" cy="495458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99E5C3-E1A7-43AC-BBA0-51A42F6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9FE11F-3884-40DC-BF56-755262490FD7}"/>
              </a:ext>
            </a:extLst>
          </p:cNvPr>
          <p:cNvSpPr txBox="1"/>
          <p:nvPr/>
        </p:nvSpPr>
        <p:spPr>
          <a:xfrm>
            <a:off x="4837016" y="6409295"/>
            <a:ext cx="3738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微生物组常用数据库国内备份站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16997F-CFE7-4FB1-B194-3BF6919E51B7}"/>
              </a:ext>
            </a:extLst>
          </p:cNvPr>
          <p:cNvSpPr txBox="1"/>
          <p:nvPr/>
        </p:nvSpPr>
        <p:spPr>
          <a:xfrm>
            <a:off x="3540173" y="1384300"/>
            <a:ext cx="610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http://nmdc.cn/datadownload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748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1E21B1B-BEFC-4BD4-AA96-387C3F8B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E3D3F-E424-423C-940A-07BF966DE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1soft_db.sh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：软件和数据库安装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2pipeline.sh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：分析流程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lvl="1"/>
            <a:r>
              <a:rPr lang="zh-CN" altLang="en-US" dirty="0"/>
              <a:t>数据质量控制和去宿主</a:t>
            </a:r>
            <a:endParaRPr lang="en-US" altLang="zh-CN" dirty="0"/>
          </a:p>
          <a:p>
            <a:pPr lvl="1"/>
            <a:r>
              <a:rPr lang="zh-CN" altLang="en-US" dirty="0"/>
              <a:t>有参分析流程</a:t>
            </a:r>
            <a:r>
              <a:rPr lang="en-US" altLang="zh-CN" dirty="0"/>
              <a:t>HUMAnN2</a:t>
            </a:r>
          </a:p>
          <a:p>
            <a:pPr lvl="1"/>
            <a:r>
              <a:rPr lang="zh-CN" altLang="en-US" dirty="0"/>
              <a:t>组装拼接流程</a:t>
            </a:r>
            <a:endParaRPr lang="en-US" altLang="zh-CN" dirty="0"/>
          </a:p>
          <a:p>
            <a:pPr lvl="1"/>
            <a:r>
              <a:rPr lang="zh-CN" altLang="en-US" dirty="0"/>
              <a:t>分箱和基因组分析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3FAQ.sh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：常见问题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1027979-D745-4BC5-9766-8388F721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易宏基因组</a:t>
            </a:r>
            <a:r>
              <a:rPr lang="en-US" altLang="zh-CN" dirty="0"/>
              <a:t>(</a:t>
            </a:r>
            <a:r>
              <a:rPr lang="en-US" altLang="zh-CN" dirty="0" err="1"/>
              <a:t>EasyMetagenome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9C046A-3BDC-496E-9F70-C134F91F110A}"/>
              </a:ext>
            </a:extLst>
          </p:cNvPr>
          <p:cNvSpPr txBox="1"/>
          <p:nvPr/>
        </p:nvSpPr>
        <p:spPr>
          <a:xfrm>
            <a:off x="1969606" y="6390071"/>
            <a:ext cx="924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项目：</a:t>
            </a:r>
            <a:r>
              <a:rPr lang="en-US" altLang="zh-CN" dirty="0">
                <a:hlinkClick r:id="rId2"/>
              </a:rPr>
              <a:t>https://github.com/YongxinLiu/EasyMetagenome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A03412-EBE4-4015-AFF3-428D0E13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696" y="1409640"/>
            <a:ext cx="2478468" cy="48417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673DA9-E465-4B71-A1F2-68E7878E6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1409640"/>
            <a:ext cx="2507148" cy="48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93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59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宏基因组背景介绍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宏基因组研究热点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宏基因组分析方法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宏基因组研究套路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宏基因组研究的机遇与挑战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141866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宏基因组背景介绍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宏基因组研究热点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宏基因组分析方法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宏基因组研究套路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宏基因组研究的机遇与挑战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1630135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879E7A-7689-42C1-8008-FBB1025C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60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0592041-8E8E-41ED-906D-E112820827AE}"/>
              </a:ext>
            </a:extLst>
          </p:cNvPr>
          <p:cNvSpPr/>
          <p:nvPr/>
        </p:nvSpPr>
        <p:spPr>
          <a:xfrm>
            <a:off x="2427949" y="6316962"/>
            <a:ext cx="9041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3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24F3C6-459B-4F34-8326-4D85E1C4F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42" y="46013"/>
            <a:ext cx="7359264" cy="6319219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AA272A-1FD5-479E-894B-28D46A531A73}"/>
              </a:ext>
            </a:extLst>
          </p:cNvPr>
          <p:cNvSpPr txBox="1"/>
          <p:nvPr/>
        </p:nvSpPr>
        <p:spPr>
          <a:xfrm>
            <a:off x="351694" y="2736502"/>
            <a:ext cx="3185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基于特征表的常见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统计分析方法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可视化样式</a:t>
            </a:r>
          </a:p>
        </p:txBody>
      </p:sp>
    </p:spTree>
    <p:extLst>
      <p:ext uri="{BB962C8B-B14F-4D97-AF65-F5344CB8AC3E}">
        <p14:creationId xmlns:p14="http://schemas.microsoft.com/office/powerpoint/2010/main" val="1892738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6C3174D-264A-40C9-9EE0-CCF13D8A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5A8554C-ED91-43E4-B63B-8BAFD71B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687"/>
            <a:ext cx="12192311" cy="4073632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BB36E06-0BEB-4810-8F97-A79AFEF1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统计可视化</a:t>
            </a:r>
            <a:r>
              <a:rPr lang="en-US" altLang="zh-CN" dirty="0"/>
              <a:t>amplicon</a:t>
            </a:r>
            <a:r>
              <a:rPr lang="zh-CN" altLang="en-US" dirty="0"/>
              <a:t>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D2DFF2-1424-494E-9041-A1200589B858}"/>
              </a:ext>
            </a:extLst>
          </p:cNvPr>
          <p:cNvSpPr txBox="1"/>
          <p:nvPr/>
        </p:nvSpPr>
        <p:spPr>
          <a:xfrm>
            <a:off x="2564296" y="6042527"/>
            <a:ext cx="767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hlinkClick r:id="rId3"/>
              </a:rPr>
              <a:t>微生物组可视化包：https://github.com/microbiota/amplicon</a:t>
            </a:r>
            <a:endParaRPr lang="en-US" altLang="zh-CN" dirty="0"/>
          </a:p>
          <a:p>
            <a:pPr algn="ctr"/>
            <a:r>
              <a:rPr lang="zh-CN" altLang="en-US" dirty="0"/>
              <a:t>一键生成发表级别图样式，欢迎大家为此项目贡献你的代码和函数 </a:t>
            </a:r>
          </a:p>
        </p:txBody>
      </p:sp>
    </p:spTree>
    <p:extLst>
      <p:ext uri="{BB962C8B-B14F-4D97-AF65-F5344CB8AC3E}">
        <p14:creationId xmlns:p14="http://schemas.microsoft.com/office/powerpoint/2010/main" val="446305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DD6EB26-5BC1-4E97-856A-D609EE18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C6C4078-D4FB-4CB9-A0CC-9759B736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ImageGP——</a:t>
            </a:r>
            <a:r>
              <a:rPr lang="zh-CN" altLang="en-US" dirty="0"/>
              <a:t>在线绘制</a:t>
            </a:r>
            <a:r>
              <a:rPr lang="en-US" altLang="zh-CN" dirty="0"/>
              <a:t>20</a:t>
            </a:r>
            <a:r>
              <a:rPr lang="zh-CN" altLang="en-US" dirty="0"/>
              <a:t>种图</a:t>
            </a:r>
            <a:r>
              <a:rPr lang="en-US" altLang="zh-CN" dirty="0"/>
              <a:t>/</a:t>
            </a:r>
            <a:r>
              <a:rPr lang="zh-CN" altLang="en-US" dirty="0"/>
              <a:t>分析</a:t>
            </a:r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B59D4FA5-B274-4F76-A7B5-6F52AE441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44" r="793"/>
          <a:stretch/>
        </p:blipFill>
        <p:spPr>
          <a:xfrm>
            <a:off x="1785874" y="1964388"/>
            <a:ext cx="8699694" cy="43593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2C4930-C2E0-4302-978F-61C974B6866C}"/>
              </a:ext>
            </a:extLst>
          </p:cNvPr>
          <p:cNvSpPr/>
          <p:nvPr/>
        </p:nvSpPr>
        <p:spPr>
          <a:xfrm>
            <a:off x="3850303" y="1502723"/>
            <a:ext cx="4580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4"/>
              </a:rPr>
              <a:t>http://www.ehbio.com/ImageGP/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9AC045-B000-48EA-B698-A08B97438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194" y="5347692"/>
            <a:ext cx="4928376" cy="15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13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ImageGP 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代码可重复分析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pPr/>
              <a:t>63</a:t>
            </a:fld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52192" y="6275462"/>
            <a:ext cx="6105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  <a:hlinkClick r:id="rId3"/>
              </a:rPr>
              <a:t>http://www.ehbio.com/Cloud_Platform/front</a:t>
            </a:r>
            <a:r>
              <a:rPr lang="en-US" altLang="zh-CN" sz="2400" dirty="0">
                <a:cs typeface="+mn-ea"/>
                <a:sym typeface="+mn-lt"/>
              </a:rPr>
              <a:t> 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4202FCF-CD0F-4A86-A0EB-46FC936A0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42267" y="1507687"/>
            <a:ext cx="710746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455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8842E-8811-498D-849C-772B7C99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  <a:hlinkClick r:id="rId2"/>
              </a:rPr>
              <a:t>E Venn — </a:t>
            </a:r>
            <a:r>
              <a:rPr lang="zh-CN" altLang="en-US" dirty="0">
                <a:latin typeface="+mn-lt"/>
                <a:cs typeface="+mn-ea"/>
                <a:sym typeface="+mn-lt"/>
                <a:hlinkClick r:id="rId2"/>
              </a:rPr>
              <a:t>维恩图统计绘图大全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97507DD-C337-4BDA-B41B-D3F234ED0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0250" y="1700809"/>
            <a:ext cx="8267700" cy="439995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A204D4-CC98-4403-A241-6E9BF708D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64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32B1AA-FD52-4D0A-8DC0-4B719D069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1431313"/>
            <a:ext cx="1604998" cy="14970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23C91D-75BE-485A-8AA7-F5CFFC0CA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1700808"/>
            <a:ext cx="2541806" cy="12069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A861F7-0167-4FBA-92E7-04E8F13678D8}"/>
              </a:ext>
            </a:extLst>
          </p:cNvPr>
          <p:cNvSpPr txBox="1"/>
          <p:nvPr/>
        </p:nvSpPr>
        <p:spPr>
          <a:xfrm>
            <a:off x="4170294" y="6230459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hlinkClick r:id="rId2"/>
              </a:rPr>
              <a:t>http://ehbio.com/test/venn/</a:t>
            </a:r>
            <a:r>
              <a:rPr lang="zh-CN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2019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1C1E4-894C-4C2A-8E0E-DB7AC15B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交互的生命之树</a:t>
            </a:r>
            <a:r>
              <a:rPr lang="en-US" altLang="zh-CN" dirty="0"/>
              <a:t>(interactive Tree Of Life, </a:t>
            </a:r>
            <a:r>
              <a:rPr lang="en-US" altLang="zh-CN" dirty="0" err="1"/>
              <a:t>iTOL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714FC8-AE2B-4F23-A13C-CA590DFA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F6577E-A8D1-491D-8D9F-33DEB92B6DAB}"/>
              </a:ext>
            </a:extLst>
          </p:cNvPr>
          <p:cNvSpPr txBox="1"/>
          <p:nvPr/>
        </p:nvSpPr>
        <p:spPr>
          <a:xfrm>
            <a:off x="5572760" y="6338888"/>
            <a:ext cx="212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dirty="0">
                <a:cs typeface="+mn-ea"/>
                <a:sym typeface="+mn-lt"/>
                <a:hlinkClick r:id="rId3"/>
              </a:rPr>
              <a:t>http://itol.embl.de/</a:t>
            </a:r>
            <a:r>
              <a:rPr lang="en-CA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A745118-7FCD-402D-95D7-E8E805831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5680" y="1215233"/>
            <a:ext cx="9828651" cy="49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39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0A7E5-61C5-4319-B9F7-1E3B8D4F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作者</a:t>
            </a:r>
            <a:r>
              <a:rPr lang="en-US" altLang="zh-CN" dirty="0"/>
              <a:t>Peer Bork</a:t>
            </a:r>
            <a:r>
              <a:rPr lang="zh-CN" altLang="en-US" dirty="0"/>
              <a:t>和</a:t>
            </a:r>
            <a:r>
              <a:rPr lang="en-US" altLang="zh-CN" dirty="0" err="1"/>
              <a:t>iTOL</a:t>
            </a:r>
            <a:r>
              <a:rPr lang="zh-CN" altLang="en-US" dirty="0"/>
              <a:t>文章简介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6F3CBD-5BCD-4EEA-A63B-A2CD64D7C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易生信，毕生缘；培训版权所有。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BC4B1C-E613-4319-B438-D9C2D40C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D5D8C0-6637-4F22-9536-90B5BF4D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94" y="1192321"/>
            <a:ext cx="6362484" cy="4954587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3EB948B-C076-4448-A746-C7E3773A6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3978" y="1192321"/>
            <a:ext cx="5301752" cy="49545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50B17A-32E4-4611-8421-682C4DC64B20}"/>
              </a:ext>
            </a:extLst>
          </p:cNvPr>
          <p:cNvSpPr txBox="1"/>
          <p:nvPr/>
        </p:nvSpPr>
        <p:spPr>
          <a:xfrm>
            <a:off x="958590" y="6090677"/>
            <a:ext cx="48122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hlinkClick r:id="rId5"/>
              </a:rPr>
              <a:t>https://scholar.google.com/citations?hl=en&amp;user=M6Etr6oAAAAJ</a:t>
            </a:r>
            <a:r>
              <a:rPr lang="zh-CN" altLang="en-US" sz="1200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509F64-76AF-478C-A592-6DDC574E795E}"/>
              </a:ext>
            </a:extLst>
          </p:cNvPr>
          <p:cNvSpPr txBox="1"/>
          <p:nvPr/>
        </p:nvSpPr>
        <p:spPr>
          <a:xfrm>
            <a:off x="6311774" y="6136502"/>
            <a:ext cx="61061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hlinkClick r:id="rId6"/>
              </a:rPr>
              <a:t>https://scholar.google.com/scholar?hl=en&amp;as_sdt=0%2C5&amp;q=%22iTOL%22&amp;btnG=</a:t>
            </a:r>
            <a:r>
              <a:rPr lang="zh-CN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6753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B2461-CB00-4DF5-905D-A1C0964E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latin typeface="+mn-lt"/>
                <a:ea typeface="+mn-ea"/>
                <a:cs typeface="+mn-ea"/>
                <a:sym typeface="+mn-lt"/>
              </a:rPr>
              <a:t>GraPhlAn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美化物种树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74365FC-C041-40C1-96FB-6446DFDF6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137" y="1384300"/>
            <a:ext cx="8207789" cy="495458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20A174-F63F-4F2F-AE56-94B0D0A0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76C76E-30A2-4A53-88CE-8F3639F52E88}"/>
              </a:ext>
            </a:extLst>
          </p:cNvPr>
          <p:cNvSpPr txBox="1"/>
          <p:nvPr/>
        </p:nvSpPr>
        <p:spPr>
          <a:xfrm>
            <a:off x="4465493" y="6132296"/>
            <a:ext cx="610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3"/>
              </a:rPr>
              <a:t>GraPhlAn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物种树</a:t>
            </a:r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Cladogram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官方教程中文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重现</a:t>
            </a:r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Nature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文章实战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34630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CA793FD-A364-4957-BE47-0581B81B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4BC2C-3CF0-4232-8AB9-E6BFD6DC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611" y="1462108"/>
            <a:ext cx="3926789" cy="49058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b="1" dirty="0">
                <a:latin typeface="+mj-ea"/>
                <a:ea typeface="+mj-ea"/>
                <a:hlinkClick r:id="rId3"/>
              </a:rPr>
              <a:t>众筹编写</a:t>
            </a:r>
            <a:r>
              <a:rPr lang="en-US" altLang="zh-CN" sz="1800" b="1" dirty="0">
                <a:latin typeface="+mj-ea"/>
                <a:ea typeface="+mj-ea"/>
                <a:hlinkClick r:id="rId3"/>
              </a:rPr>
              <a:t>《</a:t>
            </a:r>
            <a:r>
              <a:rPr lang="zh-CN" altLang="en-US" sz="1800" b="1" dirty="0">
                <a:latin typeface="+mj-ea"/>
                <a:ea typeface="+mj-ea"/>
                <a:hlinkClick r:id="rId3"/>
              </a:rPr>
              <a:t>微生物组数据分析与可视化实战</a:t>
            </a:r>
            <a:r>
              <a:rPr lang="en-US" altLang="zh-CN" sz="1800" b="1" dirty="0">
                <a:latin typeface="+mj-ea"/>
                <a:ea typeface="+mj-ea"/>
                <a:hlinkClick r:id="rId3"/>
              </a:rPr>
              <a:t>》——</a:t>
            </a:r>
            <a:r>
              <a:rPr lang="zh-CN" altLang="en-US" sz="1800" b="1" dirty="0">
                <a:latin typeface="+mj-ea"/>
                <a:ea typeface="+mj-ea"/>
                <a:hlinkClick r:id="rId3"/>
              </a:rPr>
              <a:t>成为宏基因组学百科全书的创始人</a:t>
            </a:r>
            <a:r>
              <a:rPr lang="en-US" altLang="zh-CN" sz="1800" b="1" dirty="0">
                <a:latin typeface="+mj-ea"/>
                <a:ea typeface="+mj-ea"/>
                <a:hlinkClick r:id="rId3"/>
              </a:rPr>
              <a:t>(</a:t>
            </a:r>
            <a:r>
              <a:rPr lang="zh-CN" altLang="en-US" sz="1800" b="1" dirty="0">
                <a:latin typeface="+mj-ea"/>
                <a:ea typeface="+mj-ea"/>
                <a:hlinkClick r:id="rId3"/>
              </a:rPr>
              <a:t>目录</a:t>
            </a:r>
            <a:r>
              <a:rPr lang="en-US" altLang="zh-CN" sz="1800" b="1" dirty="0">
                <a:latin typeface="+mj-ea"/>
                <a:ea typeface="+mj-ea"/>
                <a:hlinkClick r:id="rId3"/>
              </a:rPr>
              <a:t>)</a:t>
            </a:r>
            <a:endParaRPr lang="zh-CN" altLang="en-US" sz="18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+mj-ea"/>
                <a:ea typeface="+mj-ea"/>
                <a:hlinkClick r:id="rId4"/>
              </a:rPr>
              <a:t>编者序：初衷、计划、要求、优势、目标和展望</a:t>
            </a:r>
            <a:endParaRPr lang="zh-CN" altLang="en-US" sz="18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+mj-ea"/>
                <a:ea typeface="+mj-ea"/>
              </a:rPr>
              <a:t>内容格式要求：背景知识、实例解读、实战代码；帮助同行看得懂文章，会归纳结果和写文章，实现自主分析；</a:t>
            </a:r>
            <a:endParaRPr lang="en-US" altLang="zh-CN" sz="18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+mj-ea"/>
                <a:ea typeface="+mj-ea"/>
              </a:rPr>
              <a:t>计划：</a:t>
            </a:r>
            <a:r>
              <a:rPr lang="en-US" altLang="zh-CN" sz="1800" b="1" dirty="0">
                <a:latin typeface="+mj-ea"/>
                <a:ea typeface="+mj-ea"/>
              </a:rPr>
              <a:t>1</a:t>
            </a:r>
            <a:r>
              <a:rPr lang="zh-CN" altLang="en-US" sz="1800" b="1" dirty="0">
                <a:latin typeface="+mj-ea"/>
                <a:ea typeface="+mj-ea"/>
              </a:rPr>
              <a:t>年发行中文专著和建立在线百科全书平台，优秀稿件推荐发表中、英文方法期刊；</a:t>
            </a:r>
            <a:r>
              <a:rPr lang="en-US" altLang="zh-CN" sz="1800" b="1" dirty="0">
                <a:latin typeface="+mj-ea"/>
                <a:ea typeface="+mj-ea"/>
              </a:rPr>
              <a:t>2</a:t>
            </a:r>
            <a:r>
              <a:rPr lang="zh-CN" altLang="en-US" sz="1800" b="1" dirty="0">
                <a:latin typeface="+mj-ea"/>
                <a:ea typeface="+mj-ea"/>
              </a:rPr>
              <a:t>年建立我国自主、有影响力的微生物组分析平台；</a:t>
            </a:r>
            <a:r>
              <a:rPr lang="en-US" altLang="zh-CN" sz="1800" b="1" dirty="0">
                <a:latin typeface="+mj-ea"/>
                <a:ea typeface="+mj-ea"/>
              </a:rPr>
              <a:t>3</a:t>
            </a:r>
            <a:r>
              <a:rPr lang="zh-CN" altLang="en-US" sz="1800" b="1" dirty="0">
                <a:latin typeface="+mj-ea"/>
                <a:ea typeface="+mj-ea"/>
              </a:rPr>
              <a:t>年走出去，发表国际有影响力的方法文章和出版外文图书</a:t>
            </a:r>
            <a:endParaRPr lang="en-US" altLang="zh-CN" sz="18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800" b="1" dirty="0">
              <a:latin typeface="+mj-ea"/>
              <a:ea typeface="+mj-ea"/>
              <a:hlinkClick r:id="rId5"/>
            </a:endParaRPr>
          </a:p>
          <a:p>
            <a:pPr marL="0" indent="0">
              <a:buNone/>
            </a:pPr>
            <a:endParaRPr lang="zh-CN" altLang="en-US" sz="1800" b="1" dirty="0">
              <a:latin typeface="+mj-ea"/>
              <a:ea typeface="+mj-ea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1C771B3-B0B6-46AC-97CE-FB0BC50B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57" y="810957"/>
            <a:ext cx="9217690" cy="369333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《</a:t>
            </a:r>
            <a:r>
              <a:rPr lang="zh-CN" altLang="en-US" sz="3600" dirty="0"/>
              <a:t>微生物组数据分析与可视化实战</a:t>
            </a:r>
            <a:r>
              <a:rPr lang="en-US" altLang="zh-CN" sz="3600" dirty="0"/>
              <a:t>》—</a:t>
            </a:r>
            <a:r>
              <a:rPr lang="zh-CN" altLang="en-US" sz="3600" dirty="0"/>
              <a:t>科学出版社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E43E7-10A0-4155-8794-8BB05B7B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462108"/>
            <a:ext cx="3662520" cy="49969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57C475-5B3D-4393-9BAE-26B770A3BCA6}"/>
              </a:ext>
            </a:extLst>
          </p:cNvPr>
          <p:cNvSpPr/>
          <p:nvPr/>
        </p:nvSpPr>
        <p:spPr>
          <a:xfrm>
            <a:off x="3247588" y="6437048"/>
            <a:ext cx="7031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全部文章点击链接</a:t>
            </a:r>
            <a:r>
              <a:rPr lang="en-US" altLang="zh-CN" b="1" dirty="0">
                <a:latin typeface="+mj-ea"/>
                <a:hlinkClick r:id="rId3"/>
              </a:rPr>
              <a:t>《</a:t>
            </a:r>
            <a:r>
              <a:rPr lang="zh-CN" altLang="en-US" b="1" dirty="0">
                <a:latin typeface="+mj-ea"/>
                <a:hlinkClick r:id="rId3"/>
              </a:rPr>
              <a:t>微生物组数据分析与可视化实战</a:t>
            </a:r>
            <a:r>
              <a:rPr lang="en-US" altLang="zh-CN" b="1" dirty="0">
                <a:latin typeface="+mj-ea"/>
                <a:hlinkClick r:id="rId3"/>
              </a:rPr>
              <a:t>》</a:t>
            </a:r>
            <a:r>
              <a:rPr lang="zh-CN" altLang="en-US" b="1" dirty="0">
                <a:latin typeface="+mj-ea"/>
              </a:rPr>
              <a:t>，持续更新</a:t>
            </a:r>
            <a:endParaRPr lang="zh-CN" altLang="en-US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A7D92477-6531-4F4D-B0AE-69D29C5EA9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883081"/>
            <a:ext cx="4216958" cy="362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511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0FF219-698C-4C2F-A348-F5547E893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388" y="1535522"/>
            <a:ext cx="5706659" cy="461869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2CE4989-CB2A-4E4E-A8A6-075D6EB1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5"/>
            <a:ext cx="4810901" cy="106481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文章图的差距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4184F8-7B22-407F-AB3E-2BAB7335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69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CE54C8-5030-459B-8BF6-F175BB49DAD3}"/>
              </a:ext>
            </a:extLst>
          </p:cNvPr>
          <p:cNvSpPr/>
          <p:nvPr/>
        </p:nvSpPr>
        <p:spPr>
          <a:xfrm>
            <a:off x="1383793" y="6154221"/>
            <a:ext cx="520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Microbiome: 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简单套路发高分文章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--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杨树微生物组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030C23-394D-424A-8E88-B4E335682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681" y="-7492"/>
            <a:ext cx="4009587" cy="67399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209C8C-EFF1-439F-A0F8-A14C1199CE50}"/>
              </a:ext>
            </a:extLst>
          </p:cNvPr>
          <p:cNvSpPr/>
          <p:nvPr/>
        </p:nvSpPr>
        <p:spPr>
          <a:xfrm>
            <a:off x="10637091" y="1851429"/>
            <a:ext cx="13407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6"/>
              </a:rPr>
              <a:t>Nature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6"/>
              </a:rPr>
              <a:t>：根系菌群参与磷胁迫和免疫的平衡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77A87D-301B-4F9D-ACA0-BE6F19909EB8}"/>
              </a:ext>
            </a:extLst>
          </p:cNvPr>
          <p:cNvSpPr/>
          <p:nvPr/>
        </p:nvSpPr>
        <p:spPr>
          <a:xfrm>
            <a:off x="10616268" y="3743479"/>
            <a:ext cx="13388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内容和表达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方式丰富，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排版更细致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矢量图清晰</a:t>
            </a:r>
          </a:p>
        </p:txBody>
      </p:sp>
    </p:spTree>
    <p:extLst>
      <p:ext uri="{BB962C8B-B14F-4D97-AF65-F5344CB8AC3E}">
        <p14:creationId xmlns:p14="http://schemas.microsoft.com/office/powerpoint/2010/main" val="27738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6198A71-AE8B-450B-993E-E9B34478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78151-06F9-4666-B0C1-AC86851D0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735"/>
            <a:ext cx="7570304" cy="4225228"/>
          </a:xfrm>
        </p:spPr>
        <p:txBody>
          <a:bodyPr/>
          <a:lstStyle/>
          <a:p>
            <a:r>
              <a:rPr lang="en-US" altLang="zh-CN" dirty="0"/>
              <a:t>Microbiome</a:t>
            </a:r>
            <a:r>
              <a:rPr lang="zh-CN" altLang="en-US" dirty="0"/>
              <a:t>微生物组：新词，研究微生物、基因组及与宿主互作的全部</a:t>
            </a:r>
          </a:p>
          <a:p>
            <a:r>
              <a:rPr lang="en-US" altLang="zh-CN" dirty="0"/>
              <a:t>Microbiota</a:t>
            </a:r>
            <a:r>
              <a:rPr lang="zh-CN" altLang="en-US" dirty="0"/>
              <a:t>微生物群：与微生物组同义，通常指</a:t>
            </a:r>
            <a:r>
              <a:rPr lang="en-US" altLang="zh-CN" dirty="0"/>
              <a:t>16S</a:t>
            </a:r>
            <a:r>
              <a:rPr lang="zh-CN" altLang="en-US" dirty="0"/>
              <a:t>扩增子研究细菌组，如</a:t>
            </a:r>
            <a:r>
              <a:rPr lang="en-US" altLang="zh-CN" dirty="0"/>
              <a:t>Gut microbiota</a:t>
            </a:r>
          </a:p>
          <a:p>
            <a:r>
              <a:rPr lang="en-US" altLang="zh-CN" dirty="0"/>
              <a:t>Metagenome</a:t>
            </a:r>
            <a:r>
              <a:rPr lang="zh-CN" altLang="en-US" dirty="0"/>
              <a:t>宏基因组：狭义仅指宏基因组测序分析基因组和功能基因，广义泛指研究微生物组的学科</a:t>
            </a:r>
            <a:r>
              <a:rPr lang="en-US" altLang="zh-CN" dirty="0"/>
              <a:t>—</a:t>
            </a:r>
            <a:r>
              <a:rPr lang="zh-CN" altLang="en-US" dirty="0"/>
              <a:t>宏基因组学</a:t>
            </a:r>
            <a:r>
              <a:rPr lang="en-US" altLang="zh-CN" dirty="0"/>
              <a:t>(Metagenomics)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E2DD9B4-40F3-4E05-9103-6C47A06B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宏基因组学定义</a:t>
            </a:r>
          </a:p>
        </p:txBody>
      </p:sp>
      <p:pic>
        <p:nvPicPr>
          <p:cNvPr id="5" name="Picture 4" descr="http://www.nap.edu/cover/11902/450">
            <a:extLst>
              <a:ext uri="{FF2B5EF4-FFF2-40B4-BE49-F238E27FC236}">
                <a16:creationId xmlns:a16="http://schemas.microsoft.com/office/drawing/2014/main" id="{8B441A6A-830F-472C-9F93-D823CF21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8504" y="1577986"/>
            <a:ext cx="3173934" cy="476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17AD46-180E-4C22-B53F-FDB4A9B68106}"/>
              </a:ext>
            </a:extLst>
          </p:cNvPr>
          <p:cNvSpPr txBox="1"/>
          <p:nvPr/>
        </p:nvSpPr>
        <p:spPr>
          <a:xfrm>
            <a:off x="1070941" y="50644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366D6"/>
                </a:solidFill>
                <a:latin typeface="+mn-lt"/>
                <a:ea typeface="+mn-ea"/>
                <a:cs typeface="+mn-ea"/>
                <a:sym typeface="+mn-lt"/>
                <a:hlinkClick r:id="rId3"/>
              </a:rPr>
              <a:t>Microbiome</a:t>
            </a:r>
            <a:r>
              <a:rPr lang="zh-CN" altLang="en-US" sz="1800" dirty="0">
                <a:solidFill>
                  <a:srgbClr val="0366D6"/>
                </a:solidFill>
                <a:latin typeface="+mn-lt"/>
                <a:ea typeface="+mn-ea"/>
                <a:cs typeface="+mn-ea"/>
                <a:sym typeface="+mn-lt"/>
                <a:hlinkClick r:id="rId3"/>
              </a:rPr>
              <a:t>：微生物组名词定义</a:t>
            </a:r>
            <a:endParaRPr lang="en-US" altLang="zh-CN" sz="1800" dirty="0">
              <a:solidFill>
                <a:srgbClr val="0366D6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u="sng" dirty="0">
                <a:latin typeface="+mn-lt"/>
                <a:ea typeface="+mn-ea"/>
                <a:cs typeface="+mn-ea"/>
                <a:sym typeface="+mn-lt"/>
                <a:hlinkClick r:id="rId4"/>
              </a:rPr>
              <a:t>有声专栏</a:t>
            </a:r>
            <a:r>
              <a:rPr lang="en-US" altLang="zh-CN" sz="1800" u="sng" dirty="0">
                <a:latin typeface="+mn-lt"/>
                <a:ea typeface="+mn-ea"/>
                <a:cs typeface="+mn-ea"/>
                <a:sym typeface="+mn-lt"/>
                <a:hlinkClick r:id="rId4"/>
              </a:rPr>
              <a:t>-</a:t>
            </a:r>
            <a:r>
              <a:rPr lang="zh-CN" altLang="en-US" sz="1800" u="sng" dirty="0">
                <a:latin typeface="+mn-lt"/>
                <a:ea typeface="+mn-ea"/>
                <a:cs typeface="+mn-ea"/>
                <a:sym typeface="+mn-lt"/>
                <a:hlinkClick r:id="rId4"/>
              </a:rPr>
              <a:t>宏基因组专业词汇</a:t>
            </a:r>
            <a:endParaRPr lang="en-US" altLang="zh-CN" sz="1800" u="sng" dirty="0">
              <a:latin typeface="+mn-lt"/>
              <a:ea typeface="+mn-ea"/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  <a:hlinkClick r:id="rId5"/>
              </a:rPr>
              <a:t>Microbiota, metagenome, microbiome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区别</a:t>
            </a:r>
          </a:p>
        </p:txBody>
      </p:sp>
    </p:spTree>
    <p:extLst>
      <p:ext uri="{BB962C8B-B14F-4D97-AF65-F5344CB8AC3E}">
        <p14:creationId xmlns:p14="http://schemas.microsoft.com/office/powerpoint/2010/main" val="13695709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EC198D9-B33A-4226-ACFE-3CF2F97B9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610" y="1464726"/>
            <a:ext cx="4895811" cy="458893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99548BE-C1F4-4F40-94BB-DF215BA9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5"/>
            <a:ext cx="4207978" cy="106481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文章图的差距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93BF7A-40C8-4850-85B9-7D98AF4F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70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FC884C-C0CB-4604-9F71-A5A7C218AA0D}"/>
              </a:ext>
            </a:extLst>
          </p:cNvPr>
          <p:cNvSpPr/>
          <p:nvPr/>
        </p:nvSpPr>
        <p:spPr>
          <a:xfrm>
            <a:off x="7011005" y="6413502"/>
            <a:ext cx="31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Science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4"/>
              </a:rPr>
              <a:t>：哈扎人的肠道菌群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139732-7210-473D-8A6B-3AEC99342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48" y="102274"/>
            <a:ext cx="5332848" cy="636349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6C7476-37CB-4E92-B321-5DAA990AA8FC}"/>
              </a:ext>
            </a:extLst>
          </p:cNvPr>
          <p:cNvSpPr/>
          <p:nvPr/>
        </p:nvSpPr>
        <p:spPr>
          <a:xfrm>
            <a:off x="10897675" y="1896252"/>
            <a:ext cx="120573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图形种类多样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en-US" altLang="zh-CN" b="1" dirty="0" err="1">
                <a:solidFill>
                  <a:schemeClr val="accent1"/>
                </a:solidFill>
                <a:cs typeface="+mn-ea"/>
                <a:sym typeface="+mn-lt"/>
              </a:rPr>
              <a:t>PCoA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箱线图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拟合曲线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桑基图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流图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热图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20FD05-DCEB-4F81-BA6D-4ED3F73E6FBC}"/>
              </a:ext>
            </a:extLst>
          </p:cNvPr>
          <p:cNvSpPr/>
          <p:nvPr/>
        </p:nvSpPr>
        <p:spPr>
          <a:xfrm>
            <a:off x="354230" y="60170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  <a:hlinkClick r:id="rId6"/>
              </a:rPr>
              <a:t>Microbiome</a:t>
            </a:r>
            <a:r>
              <a:rPr lang="zh-CN" altLang="en-US" dirty="0">
                <a:cs typeface="+mn-ea"/>
                <a:sym typeface="+mn-lt"/>
                <a:hlinkClick r:id="rId6"/>
              </a:rPr>
              <a:t>：芝麻菜中肠杆菌科主导核心微生物组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1474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B5418-F451-4C09-8DAE-BDB2502F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套路总结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E3F2D-5090-4BC8-A389-A30577E6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505" y="1384301"/>
            <a:ext cx="5628408" cy="4954588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矢量图清晰美观、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4-6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个子图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多角度描述、多图形样式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开篇图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1——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总体描述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997200" lvl="1" indent="-457200">
              <a:buFont typeface="+mj-lt"/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材料来源地图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材料关系图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(a)</a:t>
            </a:r>
          </a:p>
          <a:p>
            <a:pPr marL="997200" lvl="1" indent="-457200">
              <a:buFont typeface="+mj-lt"/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实验设计图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取样方式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(b)</a:t>
            </a:r>
          </a:p>
          <a:p>
            <a:pPr marL="997200" lvl="1" indent="-457200">
              <a:buFont typeface="+mj-lt"/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样本组间整体差异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PCA/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PCoA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(c)+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多年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多点重复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(d)</a:t>
            </a:r>
          </a:p>
          <a:p>
            <a:pPr marL="997200" lvl="1" indent="-457200">
              <a:buFont typeface="+mj-lt"/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其它角度整体描述，如多样性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均匀度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(e)+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物种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功能组成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(f)——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图中可进一步分面展示重复实验突出规律一致性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997200" lvl="1" indent="-457200">
              <a:buAutoNum type="alphaLcPeriod"/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997200" lvl="1" indent="-457200">
              <a:buAutoNum type="alphaLcPeriod"/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2922B4-D23D-4590-94DA-F47EEF23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71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FB1490-A681-4415-B5BF-624863B034CC}"/>
              </a:ext>
            </a:extLst>
          </p:cNvPr>
          <p:cNvSpPr/>
          <p:nvPr/>
        </p:nvSpPr>
        <p:spPr>
          <a:xfrm>
            <a:off x="632066" y="5943740"/>
            <a:ext cx="5922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  <a:hlinkClick r:id="rId3"/>
              </a:rPr>
              <a:t>NBT</a:t>
            </a:r>
            <a:r>
              <a:rPr lang="zh-CN" altLang="en-US" dirty="0">
                <a:cs typeface="+mn-ea"/>
                <a:sym typeface="+mn-lt"/>
                <a:hlinkClick r:id="rId3"/>
              </a:rPr>
              <a:t>：水稻</a:t>
            </a:r>
            <a:r>
              <a:rPr lang="en-US" altLang="zh-CN" dirty="0">
                <a:cs typeface="+mn-ea"/>
                <a:sym typeface="+mn-lt"/>
                <a:hlinkClick r:id="rId3"/>
              </a:rPr>
              <a:t>NRT1.1B</a:t>
            </a:r>
            <a:r>
              <a:rPr lang="zh-CN" altLang="en-US" dirty="0">
                <a:cs typeface="+mn-ea"/>
                <a:sym typeface="+mn-lt"/>
                <a:hlinkClick r:id="rId3"/>
              </a:rPr>
              <a:t>基因调控根系微生物组参与氮利用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819472-6C25-4751-995D-E658A243F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479" y="1413312"/>
            <a:ext cx="4535456" cy="50001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2AA29EF-49A9-4E50-AE86-8C4BDDEF57B4}"/>
              </a:ext>
            </a:extLst>
          </p:cNvPr>
          <p:cNvSpPr/>
          <p:nvPr/>
        </p:nvSpPr>
        <p:spPr>
          <a:xfrm>
            <a:off x="2526716" y="6334780"/>
            <a:ext cx="7635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333333"/>
                </a:solidFill>
                <a:cs typeface="+mn-ea"/>
                <a:sym typeface="+mn-lt"/>
              </a:rPr>
              <a:t>Jingying</a:t>
            </a:r>
            <a:r>
              <a:rPr lang="en-US" altLang="zh-CN" sz="1200" dirty="0">
                <a:solidFill>
                  <a:srgbClr val="333333"/>
                </a:solidFill>
                <a:cs typeface="+mn-ea"/>
                <a:sym typeface="+mn-lt"/>
              </a:rPr>
              <a:t> Zhang#, </a:t>
            </a:r>
            <a:r>
              <a:rPr lang="en-US" altLang="zh-CN" sz="1200" b="1" dirty="0">
                <a:solidFill>
                  <a:srgbClr val="333333"/>
                </a:solidFill>
                <a:cs typeface="+mn-ea"/>
                <a:sym typeface="+mn-lt"/>
              </a:rPr>
              <a:t>Yong-Xin Liu</a:t>
            </a:r>
            <a:r>
              <a:rPr lang="en-US" altLang="zh-CN" sz="1200" dirty="0">
                <a:solidFill>
                  <a:srgbClr val="333333"/>
                </a:solidFill>
                <a:cs typeface="+mn-ea"/>
                <a:sym typeface="+mn-lt"/>
              </a:rPr>
              <a:t>#, Na Zhang#, et. al. NRT1.1B is associated with root microbiota composition and nitrogen use in field-grown rice. </a:t>
            </a:r>
            <a:r>
              <a:rPr lang="en-US" altLang="zh-CN" sz="1200" b="1" i="1" dirty="0">
                <a:solidFill>
                  <a:srgbClr val="333333"/>
                </a:solidFill>
                <a:cs typeface="+mn-ea"/>
                <a:sym typeface="+mn-lt"/>
              </a:rPr>
              <a:t>Nature Biotechnology</a:t>
            </a:r>
            <a:r>
              <a:rPr lang="en-US" altLang="zh-CN" sz="1200" dirty="0">
                <a:solidFill>
                  <a:srgbClr val="333333"/>
                </a:solidFill>
                <a:cs typeface="+mn-ea"/>
                <a:sym typeface="+mn-lt"/>
              </a:rPr>
              <a:t>. 2019. doi:10.1038/s41587-019-0104-4</a:t>
            </a:r>
            <a:endParaRPr lang="zh-CN" altLang="en-US" sz="1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9981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7E2AF-DC8F-4123-836F-A03EC45F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5"/>
            <a:ext cx="5164039" cy="106481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套路总结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61D86-47B5-468C-9B5B-58D1D15C3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8" y="1384301"/>
            <a:ext cx="5727032" cy="4954588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2-4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：细节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lvl="1">
              <a:spcBef>
                <a:spcPts val="600"/>
              </a:spcBef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组间物种差异：热图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火山图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曼哈顿图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(a/b)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展示上、下调物种分类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lvl="1">
              <a:spcBef>
                <a:spcPts val="600"/>
              </a:spcBef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重复比较：多年、多点或多组间可重复差异数量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(c/d)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；跨时间、地点间可检测才具有普适性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高分文章得分点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0" lvl="1">
              <a:spcBef>
                <a:spcPts val="600"/>
              </a:spcBef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差异物种的功能描述：功能注释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/KEGG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通路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(e/g)+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时间序列的变化规律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(f/h)</a:t>
            </a:r>
          </a:p>
          <a:p>
            <a:pPr marL="0" lvl="1">
              <a:spcBef>
                <a:spcPts val="600"/>
              </a:spcBef>
              <a:buAutoNum type="arabicPeriod"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差异功能：箱线图、条形图、扩展柱状图展示差异功能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/j)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的细节，差异可分上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下调两类，重复可分面如上下图展示多地点重复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BE4562-2DE3-4E7D-8557-1B95A708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易生信，毕生缘；培训版权所有。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0E6950-A4D7-44F2-A935-F0709C8E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72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605909-51DE-4219-A461-8D488E73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819" y="-40640"/>
            <a:ext cx="523218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A3C8E4-7224-4E40-827B-D88B1B82487A}"/>
              </a:ext>
            </a:extLst>
          </p:cNvPr>
          <p:cNvSpPr/>
          <p:nvPr/>
        </p:nvSpPr>
        <p:spPr>
          <a:xfrm>
            <a:off x="632066" y="5943740"/>
            <a:ext cx="5922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  <a:hlinkClick r:id="rId3"/>
              </a:rPr>
              <a:t>NBT</a:t>
            </a:r>
            <a:r>
              <a:rPr lang="zh-CN" altLang="en-US" dirty="0">
                <a:cs typeface="+mn-ea"/>
                <a:sym typeface="+mn-lt"/>
                <a:hlinkClick r:id="rId3"/>
              </a:rPr>
              <a:t>：水稻</a:t>
            </a:r>
            <a:r>
              <a:rPr lang="en-US" altLang="zh-CN" dirty="0">
                <a:cs typeface="+mn-ea"/>
                <a:sym typeface="+mn-lt"/>
                <a:hlinkClick r:id="rId3"/>
              </a:rPr>
              <a:t>NRT1.1B</a:t>
            </a:r>
            <a:r>
              <a:rPr lang="zh-CN" altLang="en-US" dirty="0">
                <a:cs typeface="+mn-ea"/>
                <a:sym typeface="+mn-lt"/>
                <a:hlinkClick r:id="rId3"/>
              </a:rPr>
              <a:t>基因调控根系微生物组参与氮利用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562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D279C0B-F79D-40ED-B93D-9F57BF3B1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532" y="1447310"/>
            <a:ext cx="5190498" cy="215673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6F5BEDB-88C9-4702-86A5-9B90A20E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最常用的半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全版格式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(Nature)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8298CE-93C4-4DC6-9929-7566184C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73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65658E-510A-44B6-862A-7F6AA276E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45" y="3925313"/>
            <a:ext cx="4547965" cy="26231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8B7250-F1C9-4842-B37E-E9BB6EC32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134" y="1410986"/>
            <a:ext cx="4173077" cy="23735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6C56BA-446B-4E10-BA33-B620A89A40BD}"/>
              </a:ext>
            </a:extLst>
          </p:cNvPr>
          <p:cNvSpPr txBox="1"/>
          <p:nvPr/>
        </p:nvSpPr>
        <p:spPr>
          <a:xfrm>
            <a:off x="385829" y="3803651"/>
            <a:ext cx="61869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排版模板：</a:t>
            </a:r>
            <a:r>
              <a:rPr lang="en-US" altLang="zh-CN" i="1" dirty="0">
                <a:solidFill>
                  <a:schemeClr val="accent1"/>
                </a:solidFill>
                <a:cs typeface="+mn-ea"/>
                <a:sym typeface="+mn-lt"/>
              </a:rPr>
              <a:t>AI_template/AI_Nature.ai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，颜色模式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RGB</a:t>
            </a:r>
          </a:p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页面纸张为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Letter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，图片宽度为单栏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89mm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，双栏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183mm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，图片最长大小为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247mm</a:t>
            </a:r>
          </a:p>
          <a:p>
            <a:endParaRPr lang="en-US" altLang="zh-CN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字体使用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Arial(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英文黑体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)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；氨基酸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AA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或核酸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AGCT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Courier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系列等宽字体</a:t>
            </a:r>
            <a:endParaRPr lang="en-US" altLang="zh-CN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子图编号为小写字母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8 </a:t>
            </a:r>
            <a:r>
              <a:rPr lang="en-US" altLang="zh-CN" dirty="0" err="1">
                <a:solidFill>
                  <a:schemeClr val="accent1"/>
                </a:solidFill>
                <a:cs typeface="+mn-ea"/>
                <a:sym typeface="+mn-lt"/>
              </a:rPr>
              <a:t>pt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加粗，图注字体为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5 - 7 </a:t>
            </a:r>
            <a:r>
              <a:rPr lang="en-US" altLang="zh-CN" dirty="0" err="1">
                <a:solidFill>
                  <a:schemeClr val="accent1"/>
                </a:solidFill>
                <a:cs typeface="+mn-ea"/>
                <a:sym typeface="+mn-lt"/>
              </a:rPr>
              <a:t>pt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,</a:t>
            </a:r>
          </a:p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推荐投稿使用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12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cs typeface="+mn-ea"/>
                <a:sym typeface="+mn-lt"/>
              </a:rPr>
              <a:t>pt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加粗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子图分明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)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 和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8 </a:t>
            </a:r>
            <a:r>
              <a:rPr lang="en-US" altLang="zh-CN" dirty="0" err="1">
                <a:solidFill>
                  <a:schemeClr val="accent1"/>
                </a:solidFill>
                <a:cs typeface="+mn-ea"/>
                <a:sym typeface="+mn-lt"/>
              </a:rPr>
              <a:t>pt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 (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文字可读性更好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)</a:t>
            </a:r>
          </a:p>
          <a:p>
            <a:endParaRPr lang="zh-CN" altLang="en-US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F302B6-2D3E-4238-BEA7-293CA3E88530}"/>
              </a:ext>
            </a:extLst>
          </p:cNvPr>
          <p:cNvSpPr txBox="1"/>
          <p:nvPr/>
        </p:nvSpPr>
        <p:spPr>
          <a:xfrm>
            <a:off x="6127220" y="5156955"/>
            <a:ext cx="129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全版图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032F53-81B6-48E1-A94F-794F730BECCD}"/>
              </a:ext>
            </a:extLst>
          </p:cNvPr>
          <p:cNvSpPr txBox="1"/>
          <p:nvPr/>
        </p:nvSpPr>
        <p:spPr>
          <a:xfrm>
            <a:off x="6242009" y="2193342"/>
            <a:ext cx="129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半版图</a:t>
            </a:r>
          </a:p>
        </p:txBody>
      </p:sp>
    </p:spTree>
    <p:extLst>
      <p:ext uri="{BB962C8B-B14F-4D97-AF65-F5344CB8AC3E}">
        <p14:creationId xmlns:p14="http://schemas.microsoft.com/office/powerpoint/2010/main" val="16530520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DD24432-9940-489C-9A2A-53E2B524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中国高通量测序数据中心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——GSA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0332A3-58D3-4336-995A-A3B1F49F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74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E87CDE-B314-4C0B-8C68-4AD9184C6AAD}"/>
              </a:ext>
            </a:extLst>
          </p:cNvPr>
          <p:cNvSpPr/>
          <p:nvPr/>
        </p:nvSpPr>
        <p:spPr>
          <a:xfrm>
            <a:off x="2663153" y="6293544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  <a:hlinkClick r:id="rId3"/>
              </a:rPr>
              <a:t>http://gsa.big.ac.cn/</a:t>
            </a:r>
            <a:r>
              <a:rPr lang="zh-CN" altLang="en-US" dirty="0">
                <a:cs typeface="+mn-ea"/>
                <a:sym typeface="+mn-lt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C13376-C394-4101-9E61-885EE4ABC041}"/>
              </a:ext>
            </a:extLst>
          </p:cNvPr>
          <p:cNvSpPr/>
          <p:nvPr/>
        </p:nvSpPr>
        <p:spPr>
          <a:xfrm>
            <a:off x="6679489" y="1507687"/>
            <a:ext cx="537615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推荐上传中科院基因组所 </a:t>
            </a:r>
            <a:r>
              <a:rPr lang="en-US" altLang="zh-CN" sz="2400" dirty="0">
                <a:cs typeface="+mn-ea"/>
                <a:sym typeface="+mn-lt"/>
              </a:rPr>
              <a:t>GSA</a:t>
            </a: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全中文界面 </a:t>
            </a:r>
            <a:r>
              <a:rPr lang="zh-CN" altLang="en-US" sz="2400" dirty="0">
                <a:cs typeface="+mn-ea"/>
                <a:sym typeface="+mn-lt"/>
                <a:hlinkClick r:id="rId3"/>
              </a:rPr>
              <a:t>gsa.big.ac.cn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中文表格模板、中文帮助教程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邮箱 、</a:t>
            </a:r>
            <a:r>
              <a:rPr lang="en-US" altLang="zh-CN" sz="2400" dirty="0">
                <a:cs typeface="+mn-ea"/>
                <a:sym typeface="+mn-lt"/>
              </a:rPr>
              <a:t>QQ</a:t>
            </a:r>
            <a:r>
              <a:rPr lang="zh-CN" altLang="en-US" sz="2400" dirty="0">
                <a:cs typeface="+mn-ea"/>
                <a:sym typeface="+mn-lt"/>
              </a:rPr>
              <a:t>群技术支持 </a:t>
            </a:r>
            <a:r>
              <a:rPr lang="en-US" altLang="zh-CN" sz="2400" dirty="0">
                <a:cs typeface="+mn-ea"/>
                <a:sym typeface="+mn-lt"/>
              </a:rPr>
              <a:t>548170081</a:t>
            </a: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教育网、科技网传输速度极快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无人值守，</a:t>
            </a:r>
            <a:r>
              <a:rPr lang="en-US" altLang="zh-CN" sz="2400" dirty="0">
                <a:cs typeface="+mn-ea"/>
                <a:sym typeface="+mn-lt"/>
              </a:rPr>
              <a:t>24</a:t>
            </a:r>
            <a:r>
              <a:rPr lang="zh-CN" altLang="en-US" sz="2400" dirty="0">
                <a:cs typeface="+mn-ea"/>
                <a:sym typeface="+mn-lt"/>
              </a:rPr>
              <a:t>小时全自助提交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杂志广泛接受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D184ACC-38C7-41BF-9DA5-F19AFD2E4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9956" y="1507687"/>
            <a:ext cx="5670732" cy="46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01C9B601-A82B-424D-ABB4-D06339381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53" y="1463760"/>
            <a:ext cx="4905250" cy="28398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745BCE-BB3C-44B9-9B52-8337A33FE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7" y="1413108"/>
            <a:ext cx="4793395" cy="5182049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B6544F1-DCEC-49C6-9AED-EDBE6DF5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E9740D7-42D5-46CB-8075-3FE3CA44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文件附件整理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1E7BC6-D3C6-4D3A-BC50-40CE86247E0C}"/>
              </a:ext>
            </a:extLst>
          </p:cNvPr>
          <p:cNvSpPr txBox="1"/>
          <p:nvPr/>
        </p:nvSpPr>
        <p:spPr>
          <a:xfrm>
            <a:off x="1719470" y="6552431"/>
            <a:ext cx="7317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https://science.sciencemag.org/content/364/6440/eaau6389</a:t>
            </a:r>
            <a:r>
              <a:rPr lang="zh-CN" altLang="en-US" dirty="0"/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06CC75-80E9-4FEC-AE92-9598D51AB9DF}"/>
              </a:ext>
            </a:extLst>
          </p:cNvPr>
          <p:cNvSpPr/>
          <p:nvPr/>
        </p:nvSpPr>
        <p:spPr>
          <a:xfrm>
            <a:off x="1719470" y="4303642"/>
            <a:ext cx="1083365" cy="12423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7756AF-803E-4264-8686-8D09815DC389}"/>
              </a:ext>
            </a:extLst>
          </p:cNvPr>
          <p:cNvSpPr/>
          <p:nvPr/>
        </p:nvSpPr>
        <p:spPr>
          <a:xfrm>
            <a:off x="2935356" y="6360905"/>
            <a:ext cx="553279" cy="2295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1E26C35-0CC5-45EC-B3A6-940E1E2988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9"/>
          <a:stretch/>
        </p:blipFill>
        <p:spPr>
          <a:xfrm>
            <a:off x="6206246" y="4045153"/>
            <a:ext cx="5183064" cy="25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43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F78A500-78AC-4460-AC87-F9DA1F81C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690" y="1475857"/>
            <a:ext cx="4163820" cy="461555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8BBA526-F3A2-453D-939F-2F8ED906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数据代码图表整理示例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C3299A-EB29-4E60-917A-53178ABC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76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1D3490-96BA-4901-ABA4-79FF791BB8E2}"/>
              </a:ext>
            </a:extLst>
          </p:cNvPr>
          <p:cNvSpPr/>
          <p:nvPr/>
        </p:nvSpPr>
        <p:spPr>
          <a:xfrm>
            <a:off x="3392205" y="6415489"/>
            <a:ext cx="4942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  <a:hlinkClick r:id="rId3"/>
              </a:rPr>
              <a:t>https://github.com/YongxinLiu/Zhang2019NBT</a:t>
            </a:r>
            <a:r>
              <a:rPr lang="zh-CN" altLang="en-US" dirty="0">
                <a:cs typeface="+mn-ea"/>
                <a:sym typeface="+mn-lt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0F98FC-1587-4FD6-8B6C-11D21DD4ABCD}"/>
              </a:ext>
            </a:extLst>
          </p:cNvPr>
          <p:cNvSpPr txBox="1"/>
          <p:nvPr/>
        </p:nvSpPr>
        <p:spPr>
          <a:xfrm>
            <a:off x="2933478" y="2769195"/>
            <a:ext cx="1504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数据</a:t>
            </a:r>
            <a:r>
              <a:rPr lang="en-US" altLang="zh-CN" dirty="0">
                <a:cs typeface="+mn-ea"/>
                <a:sym typeface="+mn-lt"/>
              </a:rPr>
              <a:t>data</a:t>
            </a:r>
          </a:p>
          <a:p>
            <a:r>
              <a:rPr lang="zh-CN" altLang="en-US" dirty="0">
                <a:cs typeface="+mn-ea"/>
                <a:sym typeface="+mn-lt"/>
              </a:rPr>
              <a:t>图表</a:t>
            </a:r>
            <a:r>
              <a:rPr lang="en-US" altLang="zh-CN" dirty="0">
                <a:cs typeface="+mn-ea"/>
                <a:sym typeface="+mn-lt"/>
              </a:rPr>
              <a:t>figure</a:t>
            </a:r>
          </a:p>
          <a:p>
            <a:r>
              <a:rPr lang="zh-CN" altLang="en-US" dirty="0">
                <a:cs typeface="+mn-ea"/>
                <a:sym typeface="+mn-lt"/>
              </a:rPr>
              <a:t>代码</a:t>
            </a:r>
            <a:r>
              <a:rPr lang="en-US" altLang="zh-CN" dirty="0">
                <a:cs typeface="+mn-ea"/>
                <a:sym typeface="+mn-lt"/>
              </a:rPr>
              <a:t>script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82AA52-0750-476F-8EF9-6307454A5362}"/>
              </a:ext>
            </a:extLst>
          </p:cNvPr>
          <p:cNvSpPr txBox="1"/>
          <p:nvPr/>
        </p:nvSpPr>
        <p:spPr>
          <a:xfrm>
            <a:off x="1431381" y="6037347"/>
            <a:ext cx="27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简介、文件描述和引文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E3DDE2-CCA1-4AAE-8AB8-297A4381F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166" y="1437096"/>
            <a:ext cx="2528903" cy="4654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AC9F6C-6567-4C99-904A-813CE08BBA66}"/>
              </a:ext>
            </a:extLst>
          </p:cNvPr>
          <p:cNvSpPr txBox="1"/>
          <p:nvPr/>
        </p:nvSpPr>
        <p:spPr>
          <a:xfrm>
            <a:off x="5495166" y="2132576"/>
            <a:ext cx="202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图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分析过程为例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24814F-A6C0-411C-A6E8-EF2895F718E9}"/>
              </a:ext>
            </a:extLst>
          </p:cNvPr>
          <p:cNvSpPr txBox="1"/>
          <p:nvPr/>
        </p:nvSpPr>
        <p:spPr>
          <a:xfrm>
            <a:off x="8160070" y="1523821"/>
            <a:ext cx="35350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fig1.Rmd </a:t>
            </a:r>
            <a:r>
              <a:rPr lang="zh-CN" altLang="en-US" dirty="0">
                <a:cs typeface="+mn-ea"/>
                <a:sym typeface="+mn-lt"/>
              </a:rPr>
              <a:t>分析过程代码及注释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fig1.html </a:t>
            </a:r>
            <a:r>
              <a:rPr lang="zh-CN" altLang="en-US" dirty="0">
                <a:cs typeface="+mn-ea"/>
                <a:sym typeface="+mn-lt"/>
              </a:rPr>
              <a:t>分析过程代码、注释和图表混排网页，方便阅读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*</a:t>
            </a:r>
            <a:r>
              <a:rPr lang="en-US" altLang="zh-CN" dirty="0">
                <a:cs typeface="+mn-ea"/>
                <a:sym typeface="+mn-lt"/>
              </a:rPr>
              <a:t>.txt </a:t>
            </a:r>
            <a:r>
              <a:rPr lang="zh-CN" altLang="en-US" dirty="0">
                <a:cs typeface="+mn-ea"/>
                <a:sym typeface="+mn-lt"/>
              </a:rPr>
              <a:t>分析原始数据或统计结果表格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*</a:t>
            </a:r>
            <a:r>
              <a:rPr lang="en-US" altLang="zh-CN" dirty="0">
                <a:cs typeface="+mn-ea"/>
                <a:sym typeface="+mn-lt"/>
              </a:rPr>
              <a:t>.</a:t>
            </a:r>
            <a:r>
              <a:rPr lang="en-US" altLang="zh-CN" dirty="0" err="1">
                <a:cs typeface="+mn-ea"/>
                <a:sym typeface="+mn-lt"/>
              </a:rPr>
              <a:t>png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位图，如照片或绘画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*</a:t>
            </a:r>
            <a:r>
              <a:rPr lang="en-US" altLang="zh-CN" dirty="0">
                <a:cs typeface="+mn-ea"/>
                <a:sym typeface="+mn-lt"/>
              </a:rPr>
              <a:t>.pdf </a:t>
            </a:r>
            <a:r>
              <a:rPr lang="zh-CN" altLang="en-US" dirty="0">
                <a:cs typeface="+mn-ea"/>
                <a:sym typeface="+mn-lt"/>
              </a:rPr>
              <a:t>矢量图，</a:t>
            </a:r>
            <a:r>
              <a:rPr lang="en-US" altLang="zh-CN" dirty="0">
                <a:cs typeface="+mn-ea"/>
                <a:sym typeface="+mn-lt"/>
              </a:rPr>
              <a:t>R</a:t>
            </a:r>
            <a:r>
              <a:rPr lang="zh-CN" altLang="en-US" dirty="0">
                <a:cs typeface="+mn-ea"/>
                <a:sym typeface="+mn-lt"/>
              </a:rPr>
              <a:t>语言绘制图片常用保存格式，方便查看和编辑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5053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77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宏基因组背景介绍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宏基因组研究热点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宏基因组分析方法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宏基因组研究套路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宏基因组研究的机遇与挑战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332825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宏基因组分箱获得基因组草图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780" y="1614011"/>
            <a:ext cx="9401669" cy="469316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78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27375" y="6375165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  <a:hlinkClick r:id="rId3"/>
              </a:rPr>
              <a:t>《</a:t>
            </a:r>
            <a:r>
              <a:rPr lang="zh-CN" altLang="en-US" dirty="0">
                <a:cs typeface="+mn-ea"/>
                <a:sym typeface="+mn-lt"/>
                <a:hlinkClick r:id="rId3"/>
              </a:rPr>
              <a:t>一文读懂宏基因组</a:t>
            </a:r>
            <a:r>
              <a:rPr lang="en-US" altLang="zh-CN" dirty="0">
                <a:cs typeface="+mn-ea"/>
                <a:sym typeface="+mn-lt"/>
                <a:hlinkClick r:id="rId3"/>
              </a:rPr>
              <a:t>binning》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5772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79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3074" name="Picture 2" descr="Image result for metagenome binni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10160" cy="6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577313" y="6316962"/>
            <a:ext cx="7037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cs typeface="+mn-ea"/>
                <a:sym typeface="+mn-lt"/>
              </a:rPr>
              <a:t>Kang, D. D., </a:t>
            </a:r>
            <a:r>
              <a:rPr lang="en-US" altLang="zh-CN" sz="1200" dirty="0" err="1">
                <a:cs typeface="+mn-ea"/>
                <a:sym typeface="+mn-lt"/>
              </a:rPr>
              <a:t>Froula</a:t>
            </a:r>
            <a:r>
              <a:rPr lang="en-US" altLang="zh-CN" sz="1200" dirty="0">
                <a:cs typeface="+mn-ea"/>
                <a:sym typeface="+mn-lt"/>
              </a:rPr>
              <a:t>, J., Egan, R. &amp; Wang, Z. </a:t>
            </a:r>
            <a:r>
              <a:rPr lang="en-US" altLang="zh-CN" sz="1200" dirty="0" err="1">
                <a:cs typeface="+mn-ea"/>
                <a:sym typeface="+mn-lt"/>
              </a:rPr>
              <a:t>MetaBAT</a:t>
            </a:r>
            <a:r>
              <a:rPr lang="en-US" altLang="zh-CN" sz="1200" dirty="0">
                <a:cs typeface="+mn-ea"/>
                <a:sym typeface="+mn-lt"/>
              </a:rPr>
              <a:t>, an efficient tool for accurately reconstructing single genomes from complex microbial communities. </a:t>
            </a:r>
            <a:r>
              <a:rPr lang="en-US" altLang="zh-CN" sz="1200" b="1" i="1" dirty="0" err="1">
                <a:cs typeface="+mn-ea"/>
                <a:sym typeface="+mn-lt"/>
              </a:rPr>
              <a:t>PeerJ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b="1" dirty="0">
                <a:cs typeface="+mn-ea"/>
                <a:sym typeface="+mn-lt"/>
              </a:rPr>
              <a:t>3</a:t>
            </a:r>
            <a:r>
              <a:rPr lang="en-US" altLang="zh-CN" sz="1200" dirty="0">
                <a:cs typeface="+mn-ea"/>
                <a:sym typeface="+mn-lt"/>
              </a:rPr>
              <a:t>, e1165, doi:10.7717/peerj.1165 (2015).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7A28C1-CA65-4BBC-B00E-D2703D3C5784}"/>
              </a:ext>
            </a:extLst>
          </p:cNvPr>
          <p:cNvSpPr txBox="1"/>
          <p:nvPr/>
        </p:nvSpPr>
        <p:spPr>
          <a:xfrm>
            <a:off x="9614686" y="1244600"/>
            <a:ext cx="26175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不同时间地点的样品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宏基因组测序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组装为重叠群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计算重叠群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核苷酸频率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计算样本中重叠群丰度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计算成对距离 矩阵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迭代获得分箱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090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EA1FB48-A675-4919-A99D-A4B1D6B2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F6F9D05-C136-43FB-8E40-A3EEB717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Microbiome, microbiota, metagenome</a:t>
            </a:r>
            <a:r>
              <a:rPr lang="zh-CN" altLang="en-US" sz="3600" dirty="0"/>
              <a:t>和</a:t>
            </a:r>
            <a:br>
              <a:rPr lang="en-US" altLang="zh-CN" sz="3600" dirty="0"/>
            </a:br>
            <a:r>
              <a:rPr lang="zh-CN" altLang="en-US" sz="3600" dirty="0"/>
              <a:t>多样性的个人理解</a:t>
            </a:r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FD21BA3E-B741-444A-892C-DEFD4C5CE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53" y="1795493"/>
            <a:ext cx="5355336" cy="4059936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D9C0F1-DE6F-4C4B-AD2A-8EE949794E8E}"/>
              </a:ext>
            </a:extLst>
          </p:cNvPr>
          <p:cNvSpPr/>
          <p:nvPr/>
        </p:nvSpPr>
        <p:spPr>
          <a:xfrm>
            <a:off x="1202635" y="1932635"/>
            <a:ext cx="48933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UcPeriod"/>
            </a:pPr>
            <a:r>
              <a:rPr lang="zh-CN" altLang="en-US" sz="2400" dirty="0">
                <a:cs typeface="+mn-ea"/>
                <a:sym typeface="+mn-lt"/>
              </a:rPr>
              <a:t>微生物组</a:t>
            </a:r>
            <a:r>
              <a:rPr lang="en-US" altLang="zh-CN" sz="2400" dirty="0">
                <a:cs typeface="+mn-ea"/>
                <a:sym typeface="+mn-lt"/>
              </a:rPr>
              <a:t>(Microbiome)</a:t>
            </a:r>
            <a:r>
              <a:rPr lang="zh-CN" altLang="en-US" sz="2400" dirty="0">
                <a:cs typeface="+mn-ea"/>
                <a:sym typeface="+mn-lt"/>
              </a:rPr>
              <a:t>，不仅包含微生物，同时包括其周围的环境条件。微生物群</a:t>
            </a:r>
            <a:r>
              <a:rPr lang="en-US" altLang="zh-CN" sz="2400" dirty="0">
                <a:cs typeface="+mn-ea"/>
                <a:sym typeface="+mn-lt"/>
              </a:rPr>
              <a:t>(Microbiota)</a:t>
            </a:r>
            <a:r>
              <a:rPr lang="zh-CN" altLang="en-US" sz="2400" dirty="0">
                <a:cs typeface="+mn-ea"/>
                <a:sym typeface="+mn-lt"/>
              </a:rPr>
              <a:t>仅只微生物。</a:t>
            </a:r>
            <a:endParaRPr lang="en-US" altLang="zh-CN" sz="2400" dirty="0">
              <a:cs typeface="+mn-ea"/>
              <a:sym typeface="+mn-lt"/>
            </a:endParaRPr>
          </a:p>
          <a:p>
            <a:pPr marL="228600" indent="-228600">
              <a:buAutoNum type="alphaUcPeriod"/>
            </a:pPr>
            <a:r>
              <a:rPr lang="zh-CN" altLang="en-US" sz="2400" dirty="0">
                <a:cs typeface="+mn-ea"/>
                <a:sym typeface="+mn-lt"/>
              </a:rPr>
              <a:t>宏基因组</a:t>
            </a:r>
            <a:r>
              <a:rPr lang="en-US" altLang="zh-CN" sz="2400" dirty="0">
                <a:cs typeface="+mn-ea"/>
                <a:sym typeface="+mn-lt"/>
              </a:rPr>
              <a:t>(Metagenome)</a:t>
            </a:r>
            <a:r>
              <a:rPr lang="zh-CN" altLang="en-US" sz="2400" dirty="0">
                <a:cs typeface="+mn-ea"/>
                <a:sym typeface="+mn-lt"/>
              </a:rPr>
              <a:t>指全部基因组，而</a:t>
            </a:r>
            <a:r>
              <a:rPr lang="en-US" altLang="zh-CN" sz="2400" dirty="0">
                <a:cs typeface="+mn-ea"/>
                <a:sym typeface="+mn-lt"/>
              </a:rPr>
              <a:t>16S rDNA</a:t>
            </a:r>
            <a:r>
              <a:rPr lang="zh-CN" altLang="en-US" sz="2400" dirty="0">
                <a:cs typeface="+mn-ea"/>
                <a:sym typeface="+mn-lt"/>
              </a:rPr>
              <a:t>扩增子测序仅指测序基因组中的单个标记基因。</a:t>
            </a:r>
            <a:endParaRPr lang="en-US" altLang="zh-CN" sz="2400" dirty="0">
              <a:cs typeface="+mn-ea"/>
              <a:sym typeface="+mn-lt"/>
            </a:endParaRPr>
          </a:p>
          <a:p>
            <a:pPr marL="228600" indent="-228600">
              <a:buAutoNum type="alphaUcPeriod"/>
            </a:pPr>
            <a:r>
              <a:rPr lang="en-US" altLang="zh-CN" sz="2400" dirty="0">
                <a:cs typeface="+mn-ea"/>
                <a:sym typeface="+mn-lt"/>
              </a:rPr>
              <a:t>Alpha</a:t>
            </a:r>
            <a:r>
              <a:rPr lang="zh-CN" altLang="en-US" sz="2400" dirty="0">
                <a:cs typeface="+mn-ea"/>
                <a:sym typeface="+mn-lt"/>
              </a:rPr>
              <a:t>多样性</a:t>
            </a:r>
            <a:r>
              <a:rPr lang="en-US" altLang="zh-CN" sz="2400" dirty="0">
                <a:cs typeface="+mn-ea"/>
                <a:sym typeface="+mn-lt"/>
              </a:rPr>
              <a:t>(diversity)</a:t>
            </a:r>
            <a:r>
              <a:rPr lang="zh-CN" altLang="en-US" sz="2400" dirty="0">
                <a:cs typeface="+mn-ea"/>
                <a:sym typeface="+mn-lt"/>
              </a:rPr>
              <a:t>是指样本内的物种多样性，而</a:t>
            </a:r>
            <a:r>
              <a:rPr lang="en-US" altLang="zh-CN" sz="2400" dirty="0">
                <a:cs typeface="+mn-ea"/>
                <a:sym typeface="+mn-lt"/>
              </a:rPr>
              <a:t>Beta</a:t>
            </a:r>
            <a:r>
              <a:rPr lang="zh-CN" altLang="en-US" sz="2400" dirty="0">
                <a:cs typeface="+mn-ea"/>
                <a:sym typeface="+mn-lt"/>
              </a:rPr>
              <a:t>多样性是比较样本间的整体差异。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244951-C788-4F32-8C8C-4DD009DC75D5}"/>
              </a:ext>
            </a:extLst>
          </p:cNvPr>
          <p:cNvSpPr/>
          <p:nvPr/>
        </p:nvSpPr>
        <p:spPr>
          <a:xfrm>
            <a:off x="3079172" y="6122924"/>
            <a:ext cx="6483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latin typeface="-apple-system"/>
                <a:hlinkClick r:id="rId3"/>
              </a:rPr>
              <a:t>CMJ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3"/>
              </a:rPr>
              <a:t>：人类微生物组研究设计、样本采集和生物信息分析指南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098324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4033E-D13F-418C-BD55-024B36E1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最常用的两个分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箱流程和去冗余工具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17AFE-47D3-4BC1-8147-F469D1AF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735"/>
            <a:ext cx="5363817" cy="4225228"/>
          </a:xfrm>
        </p:spPr>
        <p:txBody>
          <a:bodyPr>
            <a:normAutofit fontScale="92500"/>
          </a:bodyPr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MetaWRAP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：分箱、提纯等流程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DAStool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种分箱提纯和去冗余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dRep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：基因组比较，分箱去冗余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A74C60-0904-47D0-893B-3C658663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易生信，毕生缘；培训版权所有。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2681A5-FB6C-4500-8D62-292B3CF0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80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32C33B-89BD-4329-88A7-C04CE7C1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83" y="2843900"/>
            <a:ext cx="5890770" cy="16613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8148F3-1C3E-4E58-BE38-06847E2CB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83" y="4916768"/>
            <a:ext cx="5555461" cy="12802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A0B8B48-017B-4602-B2AA-CB7217909DD5}"/>
              </a:ext>
            </a:extLst>
          </p:cNvPr>
          <p:cNvSpPr txBox="1"/>
          <p:nvPr/>
        </p:nvSpPr>
        <p:spPr>
          <a:xfrm>
            <a:off x="835042" y="3910081"/>
            <a:ext cx="5103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  <a:hlinkClick r:id="rId5"/>
              </a:rPr>
              <a:t>DAS</a:t>
            </a:r>
            <a:r>
              <a:rPr lang="zh-CN" altLang="en-US" dirty="0">
                <a:cs typeface="+mn-ea"/>
                <a:sym typeface="+mn-lt"/>
                <a:hlinkClick r:id="rId5"/>
              </a:rPr>
              <a:t>工具</a:t>
            </a:r>
            <a:r>
              <a:rPr lang="en-US" altLang="zh-CN" dirty="0">
                <a:cs typeface="+mn-ea"/>
                <a:sym typeface="+mn-lt"/>
                <a:hlinkClick r:id="rId5"/>
              </a:rPr>
              <a:t>: </a:t>
            </a:r>
            <a:r>
              <a:rPr lang="zh-CN" altLang="en-US" dirty="0">
                <a:cs typeface="+mn-ea"/>
                <a:sym typeface="+mn-lt"/>
                <a:hlinkClick r:id="rId5"/>
              </a:rPr>
              <a:t>利用去重、聚合和评分的策略从宏基因组中恢复基因组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DBEE09-65AC-4455-9B5A-24249ECF315D}"/>
              </a:ext>
            </a:extLst>
          </p:cNvPr>
          <p:cNvSpPr/>
          <p:nvPr/>
        </p:nvSpPr>
        <p:spPr>
          <a:xfrm>
            <a:off x="729074" y="2376910"/>
            <a:ext cx="7079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MetaWRAP</a:t>
            </a:r>
            <a:r>
              <a:rPr lang="en-US" altLang="zh-CN" dirty="0">
                <a:cs typeface="+mn-ea"/>
                <a:sym typeface="+mn-lt"/>
              </a:rPr>
              <a:t> </a:t>
            </a:r>
            <a:r>
              <a:rPr lang="zh-CN" altLang="en-US" dirty="0">
                <a:cs typeface="+mn-ea"/>
                <a:sym typeface="+mn-lt"/>
                <a:hlinkClick r:id="rId6"/>
              </a:rPr>
              <a:t>简介</a:t>
            </a:r>
            <a:r>
              <a:rPr lang="zh-CN" altLang="en-US" dirty="0">
                <a:cs typeface="+mn-ea"/>
                <a:sym typeface="+mn-lt"/>
              </a:rPr>
              <a:t> </a:t>
            </a:r>
            <a:r>
              <a:rPr lang="zh-CN" altLang="en-US" dirty="0">
                <a:cs typeface="+mn-ea"/>
                <a:sym typeface="+mn-lt"/>
                <a:hlinkClick r:id="rId7"/>
              </a:rPr>
              <a:t>安装和数据库部署</a:t>
            </a:r>
            <a:r>
              <a:rPr lang="zh-CN" altLang="en-US" dirty="0">
                <a:cs typeface="+mn-ea"/>
                <a:sym typeface="+mn-lt"/>
              </a:rPr>
              <a:t> </a:t>
            </a:r>
            <a:r>
              <a:rPr lang="zh-CN" altLang="en-US" dirty="0">
                <a:cs typeface="+mn-ea"/>
                <a:sym typeface="+mn-lt"/>
                <a:hlinkClick r:id="rId8"/>
              </a:rPr>
              <a:t>实战和结果解读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06059A-6552-48DA-B039-AB49369AE9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016" y="1449972"/>
            <a:ext cx="5727901" cy="12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30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C2263-5BED-479E-B624-23825EFC9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细菌基因组去冗余神器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dRep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414AA9-DD8D-4B40-952A-BCC068635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dRep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是由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Jillian Banfield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组于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年发表于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ISME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的细菌基因组去冗余聚类软件，被引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220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次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dRep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采用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mash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算法快速初步聚类结合比对精细两两计算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ANI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，适合于培养组学、宏基因组分箱获得的海量基因组草图，较同类软件速度快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28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倍，每小时处理上千个细菌基因组。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每个宏基因组分别组装，并使用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dRep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识别基本相同的基因组，并从每个重复组中选择最佳基因组。与使用共装配法回收的基因组相比，这导致回收了更多，更高质量的基因组。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985CAA-14CA-4720-AE98-ABFFB484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81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A7A30A-744D-47BA-A28F-A07DE63C3A65}"/>
              </a:ext>
            </a:extLst>
          </p:cNvPr>
          <p:cNvSpPr txBox="1"/>
          <p:nvPr/>
        </p:nvSpPr>
        <p:spPr>
          <a:xfrm>
            <a:off x="3623830" y="6439025"/>
            <a:ext cx="610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none" strike="noStrike" dirty="0" err="1">
                <a:solidFill>
                  <a:srgbClr val="0366D6"/>
                </a:solidFill>
                <a:effectLst/>
                <a:cs typeface="+mn-ea"/>
                <a:sym typeface="+mn-lt"/>
                <a:hlinkClick r:id="rId3"/>
              </a:rPr>
              <a:t>drep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cs typeface="+mn-ea"/>
                <a:sym typeface="+mn-lt"/>
                <a:hlinkClick r:id="rId3"/>
              </a:rPr>
              <a:t>：微生物基因组快速去冗余</a:t>
            </a:r>
            <a:r>
              <a:rPr lang="en-US" altLang="zh-CN" b="0" i="0" u="none" strike="noStrike" dirty="0">
                <a:solidFill>
                  <a:srgbClr val="0366D6"/>
                </a:solidFill>
                <a:effectLst/>
                <a:cs typeface="+mn-ea"/>
                <a:sym typeface="+mn-lt"/>
                <a:hlinkClick r:id="rId3"/>
              </a:rPr>
              <a:t>-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cs typeface="+mn-ea"/>
                <a:sym typeface="+mn-lt"/>
                <a:hlinkClick r:id="rId3"/>
              </a:rPr>
              <a:t>文章解读</a:t>
            </a:r>
            <a:r>
              <a:rPr lang="en-US" altLang="zh-CN" b="0" i="0" u="none" strike="noStrike" dirty="0">
                <a:solidFill>
                  <a:srgbClr val="0366D6"/>
                </a:solidFill>
                <a:effectLst/>
                <a:cs typeface="+mn-ea"/>
                <a:sym typeface="+mn-lt"/>
                <a:hlinkClick r:id="rId3"/>
              </a:rPr>
              <a:t>+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cs typeface="+mn-ea"/>
                <a:sym typeface="+mn-lt"/>
                <a:hlinkClick r:id="rId3"/>
              </a:rPr>
              <a:t>帮助文档</a:t>
            </a:r>
            <a:r>
              <a:rPr lang="en-US" altLang="zh-CN" b="0" i="0" u="none" strike="noStrike" dirty="0">
                <a:solidFill>
                  <a:srgbClr val="0366D6"/>
                </a:solidFill>
                <a:effectLst/>
                <a:cs typeface="+mn-ea"/>
                <a:sym typeface="+mn-lt"/>
                <a:hlinkClick r:id="rId3"/>
              </a:rPr>
              <a:t>+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cs typeface="+mn-ea"/>
                <a:sym typeface="+mn-lt"/>
                <a:hlinkClick r:id="rId3"/>
              </a:rPr>
              <a:t>实战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52067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E6775-78E7-47F5-A7D9-713EF7F5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Jillian Banfield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团队简介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E291DC-6B4A-4639-9457-E6D90C6A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29" y="1962977"/>
            <a:ext cx="9163844" cy="4375911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Jillian Banfield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是美国、 英国和澳大利亚院士，研究方向为微生物生态、宏基因组学。目前发表文章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736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篇，其中包括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Nature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Science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指数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126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，引用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58955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次。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她目前任职于加州大学伯克利分校的地球科学、生态系统科学、材料科学与工程系。她领导创新基因组学研究所的微生物研究计划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(Microbial Research initiative)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，隶属于劳伦斯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伯克利国家实验室，并在澳大利亚墨尔本大学任职。她最著名的一些著作包括有关微生物群落的结构和功能的文章。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5E3FD8-56F9-44EB-BEE9-862EEEB3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82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7027B7-D2B8-44A6-BA5E-37D9ED11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468" y="2283792"/>
            <a:ext cx="2423370" cy="24005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212FA48-7906-4BB9-8864-5220BA661F62}"/>
              </a:ext>
            </a:extLst>
          </p:cNvPr>
          <p:cNvSpPr txBox="1"/>
          <p:nvPr/>
        </p:nvSpPr>
        <p:spPr>
          <a:xfrm>
            <a:off x="3314701" y="6338889"/>
            <a:ext cx="7276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rgbClr val="0366D6"/>
                </a:solidFill>
                <a:effectLst/>
                <a:cs typeface="+mn-ea"/>
                <a:sym typeface="+mn-lt"/>
                <a:hlinkClick r:id="rId3"/>
              </a:rPr>
              <a:t>Nature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cs typeface="+mn-ea"/>
                <a:sym typeface="+mn-lt"/>
                <a:hlinkClick r:id="rId3"/>
              </a:rPr>
              <a:t>子刊：某些淡水湖泊中的大噬菌体或能加速好氧甲烷氧化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9387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D50BE-D6E4-405F-A23E-7426FE92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b="0" dirty="0"/>
              <a:t>基因组分类数据库</a:t>
            </a:r>
            <a:br>
              <a:rPr lang="en-US" altLang="zh-CN" sz="3200" b="0" dirty="0"/>
            </a:br>
            <a:r>
              <a:rPr lang="en-US" altLang="zh-CN" sz="3200" b="0" dirty="0"/>
              <a:t>(Genome Taxonomy </a:t>
            </a:r>
            <a:r>
              <a:rPr lang="en-US" altLang="zh-CN" sz="3200" b="0" dirty="0" err="1"/>
              <a:t>DataBase</a:t>
            </a:r>
            <a:r>
              <a:rPr lang="en-US" altLang="zh-CN" sz="3200" b="0" dirty="0"/>
              <a:t>, GTDB)</a:t>
            </a:r>
            <a:endParaRPr lang="zh-CN" altLang="en-US" sz="32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7991B-FCAF-41D2-8827-DE31E1E9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29" y="1992795"/>
            <a:ext cx="5890707" cy="4346093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2"/>
              </a:rPr>
              <a:t>https://gtdb.ecogenomic.org/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澳大利亚环境基因组中心建立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包括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19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万细菌、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千古菌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大小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34GB</a:t>
            </a: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万个细菌种、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1672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个古菌种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已发表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篇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Nature Biotechnology</a:t>
            </a: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最新版：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95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版，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2020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日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6328B5-6C40-48D0-8B87-C24C0B93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83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60D82-4252-4973-9948-8E3F0648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3" y="1570712"/>
            <a:ext cx="5108877" cy="48427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F6F54A0-57CC-46EE-A7C5-4C089720FD03}"/>
              </a:ext>
            </a:extLst>
          </p:cNvPr>
          <p:cNvSpPr txBox="1"/>
          <p:nvPr/>
        </p:nvSpPr>
        <p:spPr>
          <a:xfrm>
            <a:off x="3717347" y="6430145"/>
            <a:ext cx="694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GTDB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：基因组分类数据库，物种注释和进化树构建工具</a:t>
            </a:r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GTDB-</a:t>
            </a:r>
            <a:r>
              <a:rPr lang="en-US" altLang="zh-CN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4"/>
              </a:rPr>
              <a:t>tk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494066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AD7BB-B2B8-4F3E-B9FE-BD5A6A2B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GTDB</a:t>
            </a:r>
            <a:r>
              <a:rPr lang="zh-CN" altLang="en-US" sz="3200" dirty="0"/>
              <a:t>数据库</a:t>
            </a:r>
            <a:r>
              <a:rPr lang="en-US" altLang="zh-CN" sz="3200" dirty="0"/>
              <a:t>—</a:t>
            </a:r>
            <a:r>
              <a:rPr lang="zh-CN" altLang="en-US" sz="3200" dirty="0"/>
              <a:t>细菌共有单拷贝蛋白构建生命之树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34E61-77BD-495B-8259-E028C10BD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29" y="2176669"/>
            <a:ext cx="5741771" cy="4162219"/>
          </a:xfrm>
        </p:spPr>
        <p:txBody>
          <a:bodyPr/>
          <a:lstStyle/>
          <a:p>
            <a:r>
              <a:rPr lang="zh-CN" altLang="en-US" dirty="0"/>
              <a:t>细菌中普遍存在的</a:t>
            </a:r>
            <a:r>
              <a:rPr lang="en-US" altLang="zh-CN" dirty="0"/>
              <a:t>120</a:t>
            </a:r>
            <a:r>
              <a:rPr lang="zh-CN" altLang="en-US" dirty="0"/>
              <a:t>个单拷贝蛋白质（</a:t>
            </a:r>
            <a:r>
              <a:rPr lang="en-US" altLang="zh-CN" dirty="0"/>
              <a:t>bac120</a:t>
            </a:r>
            <a:r>
              <a:rPr lang="zh-CN" altLang="en-US" dirty="0"/>
              <a:t>）为基础</a:t>
            </a:r>
            <a:endParaRPr lang="en-US" altLang="zh-CN" dirty="0"/>
          </a:p>
          <a:p>
            <a:r>
              <a:rPr lang="en-US" altLang="zh-CN" dirty="0"/>
              <a:t>94759</a:t>
            </a:r>
            <a:r>
              <a:rPr lang="zh-CN" altLang="en-US" dirty="0"/>
              <a:t>个细菌基因组，在属、种分辨率水平上描述了</a:t>
            </a:r>
            <a:r>
              <a:rPr lang="en-US" altLang="zh-CN" dirty="0"/>
              <a:t>99</a:t>
            </a:r>
            <a:r>
              <a:rPr lang="zh-CN" altLang="en-US" dirty="0"/>
              <a:t>个门，其中不可培养细菌占</a:t>
            </a:r>
            <a:r>
              <a:rPr lang="en-US" altLang="zh-CN" dirty="0"/>
              <a:t>14.4%</a:t>
            </a:r>
          </a:p>
          <a:p>
            <a:r>
              <a:rPr lang="en-US" altLang="zh-CN" dirty="0"/>
              <a:t>58%</a:t>
            </a:r>
            <a:r>
              <a:rPr lang="zh-CN" altLang="en-US" dirty="0"/>
              <a:t>在</a:t>
            </a:r>
            <a:r>
              <a:rPr lang="en-US" altLang="zh-CN" dirty="0"/>
              <a:t>NCBI</a:t>
            </a:r>
            <a:r>
              <a:rPr lang="zh-CN" altLang="en-US" dirty="0"/>
              <a:t>分类系统中已收录基因组的分类地位有变动，例如新系统中变形菌门重新划为</a:t>
            </a:r>
            <a:r>
              <a:rPr lang="en-US" altLang="zh-CN" dirty="0"/>
              <a:t>6</a:t>
            </a:r>
            <a:r>
              <a:rPr lang="zh-CN" altLang="en-US" dirty="0"/>
              <a:t>个不重叠的新类群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A6488A-EA14-41BC-9B17-6B6376CC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228AED-2323-4C1A-ADF7-A80CFFB38B49}"/>
              </a:ext>
            </a:extLst>
          </p:cNvPr>
          <p:cNvSpPr txBox="1"/>
          <p:nvPr/>
        </p:nvSpPr>
        <p:spPr>
          <a:xfrm>
            <a:off x="3717347" y="6430145"/>
            <a:ext cx="694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GTDB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：基因组分类数据库，物种注释和进化树构建工具</a:t>
            </a:r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GTDB-</a:t>
            </a:r>
            <a:r>
              <a:rPr lang="en-US" altLang="zh-CN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2"/>
              </a:rPr>
              <a:t>tk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FADD59-1F99-4A8B-B347-F8804048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1761913"/>
            <a:ext cx="5392844" cy="471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365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16EA1-9B7F-49AB-8368-59364B44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澳大利亚昆士兰大学 </a:t>
            </a:r>
            <a:r>
              <a:rPr lang="en-US" altLang="zh-CN" dirty="0"/>
              <a:t>Donovan </a:t>
            </a:r>
            <a:r>
              <a:rPr lang="en-US" altLang="zh-CN" dirty="0" err="1"/>
              <a:t>Paks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E6079F2-26E7-45C5-9DB1-A81B8D4EC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5211" y="1549818"/>
            <a:ext cx="9593530" cy="480834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DD74C9-D2C6-44DE-A310-865AD10E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6107C9-4818-4882-AE84-59C7D54DA825}"/>
              </a:ext>
            </a:extLst>
          </p:cNvPr>
          <p:cNvSpPr txBox="1"/>
          <p:nvPr/>
        </p:nvSpPr>
        <p:spPr>
          <a:xfrm>
            <a:off x="2550640" y="2653091"/>
            <a:ext cx="610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https://scholar.google.com/citations?user=A87iE7wAAAAJ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1728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17325-4119-48F7-A9CA-CCDD8E6E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GTDB-Tk(Toolkit)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FE0B6-2645-4DF5-BA63-6E57DA0FD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https://github.com/Ecogenomics/GTDBTk</a:t>
            </a: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使用软件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GTDK-Tk v1.3.0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2020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发布，参考数据为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95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版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内存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100GB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，硬盘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27GB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64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核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小时可分析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1000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个细菌基因组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软件可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conda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安装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conda create -n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gtdbtk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conda activate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gtdbtk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conda install -c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bioconda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gtdbtk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1FF3BA-4B69-4D6D-967C-C3B62703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86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152D02-9C16-4205-BD21-2C8058146A84}"/>
              </a:ext>
            </a:extLst>
          </p:cNvPr>
          <p:cNvSpPr txBox="1"/>
          <p:nvPr/>
        </p:nvSpPr>
        <p:spPr>
          <a:xfrm>
            <a:off x="2979594" y="6132296"/>
            <a:ext cx="7712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GTDB</a:t>
            </a: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：基因组分类数据库，物种注释和进化树构建工具</a:t>
            </a:r>
            <a:r>
              <a:rPr lang="en-US" altLang="zh-CN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GTDB-</a:t>
            </a:r>
            <a:r>
              <a:rPr lang="en-US" altLang="zh-CN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2"/>
              </a:rPr>
              <a:t>tk</a:t>
            </a:r>
            <a:endParaRPr lang="en-US" altLang="zh-CN" b="0" i="0" u="none" strike="noStrike" dirty="0">
              <a:solidFill>
                <a:srgbClr val="0366D6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微生物组常用数据库国内备份站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75783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D37B4-891B-4CBE-A3D8-50A9B629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：单细胞测序组装宏基因组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41F965-0B27-4C25-B93B-F592F039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87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E84B14-C1AE-4BA6-9972-DB053850E289}"/>
              </a:ext>
            </a:extLst>
          </p:cNvPr>
          <p:cNvSpPr/>
          <p:nvPr/>
        </p:nvSpPr>
        <p:spPr>
          <a:xfrm>
            <a:off x="8239874" y="1875081"/>
            <a:ext cx="348646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基于</a:t>
            </a:r>
            <a:r>
              <a:rPr lang="en-US" altLang="zh-CN" sz="2400" dirty="0">
                <a:cs typeface="+mn-ea"/>
                <a:sym typeface="+mn-lt"/>
              </a:rPr>
              <a:t>10X</a:t>
            </a:r>
            <a:r>
              <a:rPr lang="zh-CN" altLang="en-US" sz="2400" dirty="0">
                <a:cs typeface="+mn-ea"/>
                <a:sym typeface="+mn-lt"/>
              </a:rPr>
              <a:t>建库技术测序宏基因组。每个大片段来源序列有相同的</a:t>
            </a:r>
            <a:r>
              <a:rPr lang="en-US" altLang="zh-CN" sz="2400" dirty="0">
                <a:cs typeface="+mn-ea"/>
                <a:sym typeface="+mn-lt"/>
              </a:rPr>
              <a:t>Barcode</a:t>
            </a:r>
            <a:r>
              <a:rPr lang="zh-CN" altLang="en-US" sz="2400" dirty="0">
                <a:cs typeface="+mn-ea"/>
                <a:sym typeface="+mn-lt"/>
              </a:rPr>
              <a:t>，降低目标片段复杂度，提高组装准确率和长度。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 err="1">
                <a:cs typeface="+mn-ea"/>
                <a:sym typeface="+mn-lt"/>
              </a:rPr>
              <a:t>Bishara</a:t>
            </a:r>
            <a:r>
              <a:rPr lang="en-US" altLang="zh-CN" dirty="0">
                <a:cs typeface="+mn-ea"/>
                <a:sym typeface="+mn-lt"/>
              </a:rPr>
              <a:t>, A.</a:t>
            </a:r>
            <a:r>
              <a:rPr lang="en-US" altLang="zh-CN" i="1" dirty="0">
                <a:cs typeface="+mn-ea"/>
                <a:sym typeface="+mn-lt"/>
              </a:rPr>
              <a:t> et al.</a:t>
            </a:r>
            <a:r>
              <a:rPr lang="en-US" altLang="zh-CN" dirty="0">
                <a:cs typeface="+mn-ea"/>
                <a:sym typeface="+mn-lt"/>
              </a:rPr>
              <a:t> High-quality genome sequences of uncultured microbes by assembly of read clouds. </a:t>
            </a:r>
            <a:r>
              <a:rPr lang="en-US" altLang="zh-CN" i="1" dirty="0">
                <a:cs typeface="+mn-ea"/>
                <a:sym typeface="+mn-lt"/>
              </a:rPr>
              <a:t>Nature Biotechnology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36</a:t>
            </a:r>
            <a:r>
              <a:rPr lang="en-US" altLang="zh-CN" dirty="0">
                <a:cs typeface="+mn-ea"/>
                <a:sym typeface="+mn-lt"/>
              </a:rPr>
              <a:t>, 1067, doi:10.1038/nbt.4266 (2018).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770028-2324-4F06-8EC7-CD8368C6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3" y="1576861"/>
            <a:ext cx="7245961" cy="47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331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D37B4-891B-4CBE-A3D8-50A9B629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：超高速细菌基因组检索技术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41F965-0B27-4C25-B93B-F592F039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88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E84B14-C1AE-4BA6-9972-DB053850E289}"/>
              </a:ext>
            </a:extLst>
          </p:cNvPr>
          <p:cNvSpPr/>
          <p:nvPr/>
        </p:nvSpPr>
        <p:spPr>
          <a:xfrm>
            <a:off x="531929" y="5059749"/>
            <a:ext cx="5934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Bradley, P., den Bakker, H. C., Rocha, E. P. C., </a:t>
            </a:r>
            <a:r>
              <a:rPr lang="en-US" altLang="zh-CN" dirty="0" err="1">
                <a:cs typeface="+mn-ea"/>
                <a:sym typeface="+mn-lt"/>
              </a:rPr>
              <a:t>McVean</a:t>
            </a:r>
            <a:r>
              <a:rPr lang="en-US" altLang="zh-CN" dirty="0">
                <a:cs typeface="+mn-ea"/>
                <a:sym typeface="+mn-lt"/>
              </a:rPr>
              <a:t>, G. &amp; Iqbal, Z. Ultrafast search of all deposited bacterial and viral genomic data. </a:t>
            </a:r>
            <a:r>
              <a:rPr lang="en-US" altLang="zh-CN" b="1" i="1" dirty="0">
                <a:cs typeface="+mn-ea"/>
                <a:sym typeface="+mn-lt"/>
              </a:rPr>
              <a:t>Nature Biotechnology</a:t>
            </a:r>
            <a:r>
              <a:rPr lang="en-US" altLang="zh-CN" b="1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37, 152-159, doi:10.1038/s41587-018-0010-1 (2019).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D822E6-7E4A-412C-B105-431863E61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30" y="1361876"/>
            <a:ext cx="3390900" cy="4509897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87C81BD-5410-41EA-96FC-10DC6AED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73" y="2001776"/>
            <a:ext cx="6998677" cy="3375908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2019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月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Nature Biotechnology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封面文章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新的位片式索引技术，使检索全球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44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万个可用细菌基因组资源成为可能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分箱前比对数据库，排除已知菌基因组，降低复杂度可提高分箱质量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66188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18EDA-31E4-4D37-BADA-9C07CAE3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：大规模培养细菌组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F74B36-5743-416E-B4DD-EE5FB981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86" y="1641476"/>
            <a:ext cx="7517151" cy="4954588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2019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月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Nature Biotechnology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封面文章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群体水平发现氮吸收差异与菌群相关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筛选氮转运突变体发现可解析部分差异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培养组学获得群落主要成分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无菌体系下重组实现确定特异富含菌促进植物利用有机氮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为组学分析提供菌种和参考序列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在宏基因组分箱中有效去除已知物种序列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79C3DC-9CB5-44F9-BC64-4279E602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89</a:t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CD2CDB-B24F-4F61-88BD-58AD9A70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6" y="1329993"/>
            <a:ext cx="3396752" cy="45176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0D580F-EAC4-4465-8F65-B93E630D5382}"/>
              </a:ext>
            </a:extLst>
          </p:cNvPr>
          <p:cNvSpPr/>
          <p:nvPr/>
        </p:nvSpPr>
        <p:spPr>
          <a:xfrm>
            <a:off x="880031" y="496463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Zhang, J.</a:t>
            </a:r>
            <a:r>
              <a:rPr lang="en-US" altLang="zh-CN" i="1" dirty="0">
                <a:cs typeface="+mn-ea"/>
                <a:sym typeface="+mn-lt"/>
              </a:rPr>
              <a:t> et al.</a:t>
            </a:r>
            <a:r>
              <a:rPr lang="en-US" altLang="zh-CN" dirty="0">
                <a:cs typeface="+mn-ea"/>
                <a:sym typeface="+mn-lt"/>
              </a:rPr>
              <a:t> NRT1.1B is associated with root microbiota composition and nitrogen use in field-grown rice. </a:t>
            </a:r>
            <a:r>
              <a:rPr lang="en-US" altLang="zh-CN" b="1" i="1" dirty="0">
                <a:cs typeface="+mn-ea"/>
                <a:sym typeface="+mn-lt"/>
              </a:rPr>
              <a:t>Nature Biotechnology</a:t>
            </a:r>
            <a:r>
              <a:rPr lang="en-US" altLang="zh-CN" b="1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37, 676-684, doi:10.1038/s41587-019-0104-4 (2019).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635D21-3122-48BA-9BBD-1964236009E6}"/>
              </a:ext>
            </a:extLst>
          </p:cNvPr>
          <p:cNvSpPr/>
          <p:nvPr/>
        </p:nvSpPr>
        <p:spPr>
          <a:xfrm>
            <a:off x="2796227" y="6382305"/>
            <a:ext cx="7196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u="sng" dirty="0">
                <a:solidFill>
                  <a:srgbClr val="0366D6"/>
                </a:solidFill>
                <a:cs typeface="+mn-ea"/>
                <a:sym typeface="+mn-lt"/>
                <a:hlinkClick r:id="rId2"/>
              </a:rPr>
              <a:t>Nat. </a:t>
            </a:r>
            <a:r>
              <a:rPr lang="en-US" altLang="zh-CN" u="sng" dirty="0" err="1">
                <a:solidFill>
                  <a:srgbClr val="0366D6"/>
                </a:solidFill>
                <a:cs typeface="+mn-ea"/>
                <a:sym typeface="+mn-lt"/>
                <a:hlinkClick r:id="rId2"/>
              </a:rPr>
              <a:t>Biotechnol</a:t>
            </a:r>
            <a:r>
              <a:rPr lang="en-US" altLang="zh-CN" u="sng" dirty="0">
                <a:solidFill>
                  <a:srgbClr val="0366D6"/>
                </a:solidFill>
                <a:cs typeface="+mn-ea"/>
                <a:sym typeface="+mn-lt"/>
                <a:hlinkClick r:id="rId2"/>
              </a:rPr>
              <a:t>.</a:t>
            </a:r>
            <a:r>
              <a:rPr lang="zh-CN" altLang="en-US" u="sng" dirty="0">
                <a:solidFill>
                  <a:srgbClr val="0366D6"/>
                </a:solidFill>
                <a:cs typeface="+mn-ea"/>
                <a:sym typeface="+mn-lt"/>
                <a:hlinkClick r:id="rId2"/>
              </a:rPr>
              <a:t>：水稻</a:t>
            </a:r>
            <a:r>
              <a:rPr lang="en-US" altLang="zh-CN" u="sng" dirty="0">
                <a:solidFill>
                  <a:srgbClr val="0366D6"/>
                </a:solidFill>
                <a:cs typeface="+mn-ea"/>
                <a:sym typeface="+mn-lt"/>
                <a:hlinkClick r:id="rId2"/>
              </a:rPr>
              <a:t>NRT1.1B</a:t>
            </a:r>
            <a:r>
              <a:rPr lang="zh-CN" altLang="en-US" u="sng" dirty="0">
                <a:solidFill>
                  <a:srgbClr val="0366D6"/>
                </a:solidFill>
                <a:cs typeface="+mn-ea"/>
                <a:sym typeface="+mn-lt"/>
                <a:hlinkClick r:id="rId2"/>
              </a:rPr>
              <a:t>基因调控根系微生物组参与氮利用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099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E6BBF0D-BE9A-49E3-A7D0-90959F86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B080D2F-FD48-4C1E-BCEB-96AB3C60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微生物组包含微生物群</a:t>
            </a:r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BDDB5D55-B87B-44BD-AB95-A54412F18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9148" y="1537504"/>
            <a:ext cx="8053704" cy="53177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8D08D9-F80F-4654-8BFE-215417E7EC9C}"/>
              </a:ext>
            </a:extLst>
          </p:cNvPr>
          <p:cNvSpPr txBox="1"/>
          <p:nvPr/>
        </p:nvSpPr>
        <p:spPr>
          <a:xfrm>
            <a:off x="3287367" y="150768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Microbiome: 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微生物组的定义重新审视</a:t>
            </a:r>
            <a:r>
              <a:rPr lang="en-US" altLang="zh-CN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:</a:t>
            </a:r>
            <a:r>
              <a:rPr lang="zh-CN" altLang="en-US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旧概念和新挑战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136616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CC62F-F7FD-4A0C-93C9-FD644295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NBT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Nanopore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宏基因组诊断呼吸道感染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311E28-3604-4A49-B81F-CD8E47D7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90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2F1BE9A-6A5D-453C-83A2-AD8E8306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2019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月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Nature Biotechnology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封面文章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皂苷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(saponin)</a:t>
            </a: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法有效消除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99.99%</a:t>
            </a: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宿主</a:t>
            </a:r>
            <a:endParaRPr lang="en-US" altLang="zh-CN" sz="2800" b="1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从样品到结果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小时</a:t>
            </a:r>
            <a:endParaRPr lang="en-US" altLang="zh-CN" sz="2800" b="1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对病原体检测的敏感性为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96.6</a:t>
            </a:r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％</a:t>
            </a:r>
            <a:endParaRPr lang="en-US" altLang="zh-CN" sz="2800" b="1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sz="2800" b="1" dirty="0">
                <a:latin typeface="+mn-lt"/>
                <a:ea typeface="+mn-ea"/>
                <a:cs typeface="+mn-ea"/>
                <a:sym typeface="+mn-lt"/>
              </a:rPr>
              <a:t>同时可分析抗性基因携带情况</a:t>
            </a:r>
            <a:endParaRPr lang="en-US" altLang="zh-CN" sz="2800" b="1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3200" b="1" dirty="0">
                <a:latin typeface="+mn-lt"/>
                <a:ea typeface="+mn-ea"/>
                <a:cs typeface="+mn-ea"/>
                <a:sym typeface="+mn-lt"/>
              </a:rPr>
              <a:t>获得高质量细菌的基因组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内容占位符 6">
            <a:extLst>
              <a:ext uri="{FF2B5EF4-FFF2-40B4-BE49-F238E27FC236}">
                <a16:creationId xmlns:a16="http://schemas.microsoft.com/office/drawing/2014/main" id="{639ECB84-6710-4D03-B7CB-DE6E05DFA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5649" y="1544491"/>
            <a:ext cx="3347286" cy="444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6740A36-4DA5-45C4-AC08-80CC839EED05}"/>
              </a:ext>
            </a:extLst>
          </p:cNvPr>
          <p:cNvSpPr/>
          <p:nvPr/>
        </p:nvSpPr>
        <p:spPr>
          <a:xfrm>
            <a:off x="804420" y="48735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Charalampous</a:t>
            </a:r>
            <a:r>
              <a:rPr lang="en-US" altLang="zh-CN" dirty="0">
                <a:cs typeface="+mn-ea"/>
                <a:sym typeface="+mn-lt"/>
              </a:rPr>
              <a:t>, T.</a:t>
            </a:r>
            <a:r>
              <a:rPr lang="en-US" altLang="zh-CN" i="1" dirty="0">
                <a:cs typeface="+mn-ea"/>
                <a:sym typeface="+mn-lt"/>
              </a:rPr>
              <a:t> et al.</a:t>
            </a:r>
            <a:r>
              <a:rPr lang="en-US" altLang="zh-CN" dirty="0">
                <a:cs typeface="+mn-ea"/>
                <a:sym typeface="+mn-lt"/>
              </a:rPr>
              <a:t> Nanopore metagenomics enables rapid clinical diagnosis of bacterial lower respiratory infection. </a:t>
            </a:r>
            <a:r>
              <a:rPr lang="en-US" altLang="zh-CN" b="1" i="1" dirty="0">
                <a:cs typeface="+mn-ea"/>
                <a:sym typeface="+mn-lt"/>
              </a:rPr>
              <a:t>Nature Biotechnology</a:t>
            </a:r>
            <a:r>
              <a:rPr lang="en-US" altLang="zh-CN" b="1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37, 783-792, doi:10.1038/s41587-019-0156-5 (2019).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AD8B59-67E5-4406-8C20-DBAC12D565B0}"/>
              </a:ext>
            </a:extLst>
          </p:cNvPr>
          <p:cNvSpPr/>
          <p:nvPr/>
        </p:nvSpPr>
        <p:spPr>
          <a:xfrm>
            <a:off x="3485539" y="6310402"/>
            <a:ext cx="561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3"/>
              </a:rPr>
              <a:t>NBT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3"/>
              </a:rPr>
              <a:t>封面：纳米孔宏基因组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3"/>
              </a:rPr>
              <a:t>6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3"/>
              </a:rPr>
              <a:t>小时识别下呼吸道病原体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70322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A4116-6D30-4D25-AB93-7FC17E75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NBT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：二、三代混合组装获得高质量基因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F4DE8F4-5E67-4A8D-818F-441B07A8C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84" y="1524298"/>
            <a:ext cx="8469769" cy="4441169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D2633E-1233-4655-9548-7D0CFC08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91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CA27C4-97A8-48F9-9672-6C30DEAE76AD}"/>
              </a:ext>
            </a:extLst>
          </p:cNvPr>
          <p:cNvSpPr/>
          <p:nvPr/>
        </p:nvSpPr>
        <p:spPr>
          <a:xfrm>
            <a:off x="2531312" y="6365231"/>
            <a:ext cx="8469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Denis Bertrand, Jim Shaw,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Manesh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Kalathiyappan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, Amanda Hui Qi Ng, M. Senthil Kumar,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Chenhao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 Li, Mirta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Dvornicic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,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Janja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Paliska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Soldo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, Jia Yu Koh,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Chengxuan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 Tong,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Oon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 Tek Ng, Timothy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Barkham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, Barnaby Young,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Kalisvar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Marimuthu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, Kern Rei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Chng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, Mile </a:t>
            </a:r>
            <a:r>
              <a:rPr lang="en-US" altLang="zh-CN" sz="800" dirty="0" err="1">
                <a:solidFill>
                  <a:srgbClr val="24292E"/>
                </a:solidFill>
                <a:cs typeface="+mn-ea"/>
                <a:sym typeface="+mn-lt"/>
              </a:rPr>
              <a:t>Sikic</a:t>
            </a:r>
            <a:r>
              <a:rPr lang="en-US" altLang="zh-CN" sz="800" dirty="0">
                <a:solidFill>
                  <a:srgbClr val="24292E"/>
                </a:solidFill>
                <a:cs typeface="+mn-ea"/>
                <a:sym typeface="+mn-lt"/>
              </a:rPr>
              <a:t>, and Niranjan Nagarajan. (2019). Hybrid metagenomic assembly enables high-resolution analysis of resistance determinants and mobile elements in human microbiomes. Nature Biotechnology.10.1038/s41587-019-0191-2</a:t>
            </a:r>
            <a:endParaRPr lang="en-US" altLang="zh-CN" sz="800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A7F2AB-E6DE-491D-B5F6-062D0FE0D58C}"/>
              </a:ext>
            </a:extLst>
          </p:cNvPr>
          <p:cNvSpPr/>
          <p:nvPr/>
        </p:nvSpPr>
        <p:spPr>
          <a:xfrm>
            <a:off x="4126757" y="6078864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3"/>
              </a:rPr>
              <a:t>NBT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3"/>
              </a:rPr>
              <a:t>：宏基因组二、三代混合组装软件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3"/>
              </a:rPr>
              <a:t>OPERA-MS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91668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D37B4-891B-4CBE-A3D8-50A9B629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u="sng" dirty="0">
                <a:latin typeface="+mn-lt"/>
                <a:ea typeface="+mn-ea"/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NBT: </a:t>
            </a:r>
            <a:r>
              <a:rPr lang="zh-CN" altLang="en-US" sz="3200" u="sng" dirty="0">
                <a:latin typeface="+mn-lt"/>
                <a:ea typeface="+mn-ea"/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宏表观组</a:t>
            </a:r>
            <a:r>
              <a:rPr lang="en-US" altLang="zh-CN" sz="3200" u="sng" dirty="0">
                <a:latin typeface="+mn-lt"/>
                <a:ea typeface="+mn-ea"/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—DNA</a:t>
            </a:r>
            <a:r>
              <a:rPr lang="zh-CN" altLang="en-US" sz="3200" u="sng" dirty="0">
                <a:latin typeface="+mn-lt"/>
                <a:ea typeface="+mn-ea"/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甲基化辅助宏基因组</a:t>
            </a:r>
            <a:r>
              <a:rPr lang="zh-CN" altLang="en-US" sz="3200" u="sng" dirty="0">
                <a:latin typeface="+mn-lt"/>
                <a:ea typeface="+mn-ea"/>
                <a:cs typeface="+mn-ea"/>
                <a:sym typeface="+mn-lt"/>
              </a:rPr>
              <a:t>分箱</a:t>
            </a:r>
            <a:endParaRPr lang="zh-CN" alt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81D9B0-20B6-426A-8643-7BAF15A5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易生信，毕生缘；培训版权所有。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41F965-0B27-4C25-B93B-F592F039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92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E84B14-C1AE-4BA6-9972-DB053850E289}"/>
              </a:ext>
            </a:extLst>
          </p:cNvPr>
          <p:cNvSpPr/>
          <p:nvPr/>
        </p:nvSpPr>
        <p:spPr>
          <a:xfrm>
            <a:off x="6592545" y="1761097"/>
            <a:ext cx="4969164" cy="2469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基于三代</a:t>
            </a:r>
            <a:r>
              <a:rPr lang="en-US" altLang="zh-CN" sz="2400" b="1" dirty="0">
                <a:cs typeface="+mn-ea"/>
                <a:sym typeface="+mn-lt"/>
              </a:rPr>
              <a:t>PacBio</a:t>
            </a:r>
            <a:r>
              <a:rPr lang="zh-CN" altLang="en-US" sz="2400" b="1" dirty="0">
                <a:cs typeface="+mn-ea"/>
                <a:sym typeface="+mn-lt"/>
              </a:rPr>
              <a:t>测序的甲基化结果，输助分箱</a:t>
            </a:r>
            <a:endParaRPr lang="en-US" altLang="zh-CN" sz="2400" b="1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 err="1">
                <a:cs typeface="+mn-ea"/>
                <a:sym typeface="+mn-lt"/>
              </a:rPr>
              <a:t>Beaulaurier</a:t>
            </a:r>
            <a:r>
              <a:rPr lang="en-US" altLang="zh-CN" dirty="0">
                <a:cs typeface="+mn-ea"/>
                <a:sym typeface="+mn-lt"/>
              </a:rPr>
              <a:t>, J.</a:t>
            </a:r>
            <a:r>
              <a:rPr lang="en-US" altLang="zh-CN" i="1" dirty="0">
                <a:cs typeface="+mn-ea"/>
                <a:sym typeface="+mn-lt"/>
              </a:rPr>
              <a:t> et al.</a:t>
            </a:r>
            <a:r>
              <a:rPr lang="en-US" altLang="zh-CN" dirty="0">
                <a:cs typeface="+mn-ea"/>
                <a:sym typeface="+mn-lt"/>
              </a:rPr>
              <a:t> Metagenomic binning and association of plasmids with bacterial host genomes using DNA methylation. </a:t>
            </a:r>
            <a:r>
              <a:rPr lang="en-US" altLang="zh-CN" i="1" dirty="0">
                <a:cs typeface="+mn-ea"/>
                <a:sym typeface="+mn-lt"/>
              </a:rPr>
              <a:t>Nature Biotechnology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b="1" dirty="0">
                <a:cs typeface="+mn-ea"/>
                <a:sym typeface="+mn-lt"/>
              </a:rPr>
              <a:t>36</a:t>
            </a:r>
            <a:r>
              <a:rPr lang="en-US" altLang="zh-CN" dirty="0">
                <a:cs typeface="+mn-ea"/>
                <a:sym typeface="+mn-lt"/>
              </a:rPr>
              <a:t>, 61, doi:10.1038/nbt.4037 (2017).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3A9B15-FBF5-4F55-98BE-3464A73E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83" y="1613167"/>
            <a:ext cx="5702034" cy="46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073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93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宏基因组背景介绍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宏基因组研究热点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宏基因组分析方法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宏基因组研究套路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宏基因组研究的机遇与挑战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304267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CD5AD12-5244-485B-B8AE-4B17F54B0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94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050AC-1682-4398-AEB1-8D35ADC6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600" dirty="0">
                <a:latin typeface="+mn-ea"/>
                <a:ea typeface="+mn-ea"/>
              </a:rPr>
              <a:t>宏基因组学基本概念：微生物组、宏基因组、微生物群</a:t>
            </a:r>
            <a:endParaRPr lang="en-US" altLang="zh-CN" sz="2600" dirty="0">
              <a:latin typeface="+mn-ea"/>
              <a:ea typeface="+mn-ea"/>
            </a:endParaRPr>
          </a:p>
          <a:p>
            <a:r>
              <a:rPr lang="zh-CN" altLang="en-US" sz="2600" dirty="0">
                <a:latin typeface="+mn-ea"/>
                <a:ea typeface="+mn-ea"/>
              </a:rPr>
              <a:t>研究热点：参考基因</a:t>
            </a:r>
            <a:r>
              <a:rPr lang="en-US" altLang="zh-CN" sz="2600" dirty="0">
                <a:latin typeface="+mn-ea"/>
                <a:ea typeface="+mn-ea"/>
              </a:rPr>
              <a:t>(</a:t>
            </a:r>
            <a:r>
              <a:rPr lang="zh-CN" altLang="en-US" sz="2600" dirty="0">
                <a:latin typeface="+mn-ea"/>
                <a:ea typeface="+mn-ea"/>
              </a:rPr>
              <a:t>组</a:t>
            </a:r>
            <a:r>
              <a:rPr lang="en-US" altLang="zh-CN" sz="2600" dirty="0">
                <a:latin typeface="+mn-ea"/>
                <a:ea typeface="+mn-ea"/>
              </a:rPr>
              <a:t>)</a:t>
            </a:r>
            <a:r>
              <a:rPr lang="zh-CN" altLang="en-US" sz="2600" dirty="0">
                <a:latin typeface="+mn-ea"/>
                <a:ea typeface="+mn-ea"/>
              </a:rPr>
              <a:t>集、</a:t>
            </a:r>
            <a:r>
              <a:rPr lang="en-US" altLang="zh-CN" sz="2600" dirty="0">
                <a:latin typeface="+mn-ea"/>
                <a:ea typeface="+mn-ea"/>
              </a:rPr>
              <a:t>MWAS</a:t>
            </a:r>
            <a:r>
              <a:rPr lang="zh-CN" altLang="en-US" sz="2600" dirty="0">
                <a:latin typeface="+mn-ea"/>
                <a:ea typeface="+mn-ea"/>
              </a:rPr>
              <a:t>、肠型、肥胖、糖尿病、诊断</a:t>
            </a:r>
            <a:endParaRPr lang="en-US" altLang="zh-CN" sz="2600" dirty="0">
              <a:latin typeface="+mn-ea"/>
              <a:ea typeface="+mn-ea"/>
            </a:endParaRPr>
          </a:p>
          <a:p>
            <a:r>
              <a:rPr lang="zh-CN" altLang="en-US" sz="2600" dirty="0">
                <a:latin typeface="+mn-ea"/>
                <a:ea typeface="+mn-ea"/>
              </a:rPr>
              <a:t>技术：培养组、扩增子、宏基因组、宏转录组、宏蛋白组、宏代谢组</a:t>
            </a:r>
            <a:endParaRPr lang="en-US" altLang="zh-CN" sz="2600" dirty="0">
              <a:latin typeface="+mn-ea"/>
              <a:ea typeface="+mn-ea"/>
            </a:endParaRPr>
          </a:p>
          <a:p>
            <a:r>
              <a:rPr lang="zh-CN" altLang="en-US" sz="2600" dirty="0">
                <a:latin typeface="+mn-ea"/>
                <a:ea typeface="+mn-ea"/>
              </a:rPr>
              <a:t>思路：取样、测序、数据分析、可视化；扩增子分析软件推荐</a:t>
            </a:r>
            <a:r>
              <a:rPr lang="en-US" altLang="zh-CN" sz="2600" dirty="0">
                <a:latin typeface="+mn-ea"/>
                <a:ea typeface="+mn-ea"/>
              </a:rPr>
              <a:t>QIIME 2</a:t>
            </a:r>
            <a:r>
              <a:rPr lang="zh-CN" altLang="en-US" sz="2600" dirty="0">
                <a:latin typeface="+mn-ea"/>
                <a:ea typeface="+mn-ea"/>
              </a:rPr>
              <a:t>和</a:t>
            </a:r>
            <a:r>
              <a:rPr lang="en-US" altLang="zh-CN" sz="2600" dirty="0">
                <a:latin typeface="+mn-ea"/>
                <a:ea typeface="+mn-ea"/>
              </a:rPr>
              <a:t>/</a:t>
            </a:r>
            <a:r>
              <a:rPr lang="zh-CN" altLang="en-US" sz="2600" dirty="0">
                <a:latin typeface="+mn-ea"/>
                <a:ea typeface="+mn-ea"/>
              </a:rPr>
              <a:t>或</a:t>
            </a:r>
            <a:r>
              <a:rPr lang="en-US" altLang="zh-CN" sz="2600" dirty="0" err="1">
                <a:latin typeface="+mn-ea"/>
                <a:ea typeface="+mn-ea"/>
              </a:rPr>
              <a:t>EasyAmplicon</a:t>
            </a:r>
            <a:r>
              <a:rPr lang="en-US" altLang="zh-CN" sz="2600" dirty="0">
                <a:latin typeface="+mn-ea"/>
                <a:ea typeface="+mn-ea"/>
              </a:rPr>
              <a:t>(USEARH/VSEARCH);</a:t>
            </a:r>
            <a:r>
              <a:rPr lang="zh-CN" altLang="en-US" sz="2600" dirty="0">
                <a:latin typeface="+mn-ea"/>
                <a:ea typeface="+mn-ea"/>
              </a:rPr>
              <a:t>宏基因组分析包括质控和去宿主、有参分析、组装、基因预测和功能预测、分箱单菌基因组</a:t>
            </a:r>
            <a:endParaRPr lang="en-US" altLang="zh-CN" sz="2600" dirty="0">
              <a:latin typeface="+mn-ea"/>
              <a:ea typeface="+mn-ea"/>
            </a:endParaRPr>
          </a:p>
          <a:p>
            <a:r>
              <a:rPr lang="zh-CN" altLang="en-US" sz="2600" dirty="0">
                <a:latin typeface="+mn-ea"/>
                <a:ea typeface="+mn-ea"/>
              </a:rPr>
              <a:t>套路总结：逻辑</a:t>
            </a:r>
            <a:r>
              <a:rPr lang="en-US" altLang="zh-CN" sz="2600" dirty="0">
                <a:latin typeface="+mn-ea"/>
                <a:ea typeface="+mn-ea"/>
              </a:rPr>
              <a:t>3-5</a:t>
            </a:r>
            <a:r>
              <a:rPr lang="zh-CN" altLang="en-US" sz="2600" dirty="0">
                <a:latin typeface="+mn-ea"/>
                <a:ea typeface="+mn-ea"/>
              </a:rPr>
              <a:t>组图、开门红、方法可视化、结尾呼应</a:t>
            </a:r>
            <a:endParaRPr lang="en-US" altLang="zh-CN" sz="2600" dirty="0">
              <a:latin typeface="+mn-ea"/>
              <a:ea typeface="+mn-ea"/>
            </a:endParaRPr>
          </a:p>
          <a:p>
            <a:r>
              <a:rPr lang="zh-CN" altLang="en-US" sz="2600" dirty="0">
                <a:latin typeface="+mn-ea"/>
                <a:ea typeface="+mn-ea"/>
                <a:cs typeface="+mn-ea"/>
                <a:sym typeface="+mn-lt"/>
              </a:rPr>
              <a:t>机遇与挑战：宏基因组组装、分箱的计算资源消耗巨大，本质上降低复杂度才是关键，结合新技术如三代测序、</a:t>
            </a:r>
            <a:r>
              <a:rPr lang="en-US" altLang="zh-CN" sz="2600" dirty="0">
                <a:latin typeface="+mn-ea"/>
                <a:ea typeface="+mn-ea"/>
                <a:cs typeface="+mn-ea"/>
                <a:sym typeface="+mn-lt"/>
              </a:rPr>
              <a:t>10X</a:t>
            </a:r>
            <a:r>
              <a:rPr lang="zh-CN" altLang="en-US" sz="2600" dirty="0">
                <a:latin typeface="+mn-ea"/>
                <a:ea typeface="+mn-ea"/>
                <a:cs typeface="+mn-ea"/>
                <a:sym typeface="+mn-lt"/>
              </a:rPr>
              <a:t>方式建库测序、高速检索和培养组等是末来的趋势</a:t>
            </a:r>
            <a:endParaRPr lang="en-US" altLang="zh-CN" sz="2600" dirty="0">
              <a:latin typeface="+mn-ea"/>
              <a:ea typeface="+mn-ea"/>
              <a:cs typeface="+mn-ea"/>
              <a:sym typeface="+mn-lt"/>
            </a:endParaRPr>
          </a:p>
          <a:p>
            <a:endParaRPr lang="zh-CN" altLang="en-US" sz="2600" dirty="0">
              <a:latin typeface="+mn-ea"/>
              <a:ea typeface="+mn-ea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9C09E3-90E4-438B-A34D-0AC63892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162405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A43133A-6749-402C-B4CA-66E2F358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95</a:t>
            </a:fld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2A6657-10E1-42F0-B7C8-B7DFFB10F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5100" r="5010" b="5435"/>
          <a:stretch/>
        </p:blipFill>
        <p:spPr>
          <a:xfrm>
            <a:off x="5861740" y="1434203"/>
            <a:ext cx="4247889" cy="4225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FC4F57-C1B3-4E11-8157-4161D028FA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286" y="0"/>
            <a:ext cx="2669707" cy="68663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80B090-885E-457F-B539-88B4B57FD8DA}"/>
              </a:ext>
            </a:extLst>
          </p:cNvPr>
          <p:cNvSpPr txBox="1"/>
          <p:nvPr/>
        </p:nvSpPr>
        <p:spPr>
          <a:xfrm>
            <a:off x="5861740" y="5804452"/>
            <a:ext cx="42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欢迎关注宏基因组，专业干货每日推送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C0EBC4-B6D5-46F1-A440-9B0BA618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34" y="442875"/>
            <a:ext cx="6529075" cy="1064812"/>
          </a:xfrm>
        </p:spPr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宏基因组公众号</a:t>
            </a:r>
          </a:p>
        </p:txBody>
      </p:sp>
    </p:spTree>
    <p:extLst>
      <p:ext uri="{BB962C8B-B14F-4D97-AF65-F5344CB8AC3E}">
        <p14:creationId xmlns:p14="http://schemas.microsoft.com/office/powerpoint/2010/main" val="21056149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3302" y="1943766"/>
            <a:ext cx="7696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zh-CN" sz="3600" dirty="0">
              <a:cs typeface="+mn-ea"/>
              <a:sym typeface="+mn-lt"/>
            </a:endParaRPr>
          </a:p>
          <a:p>
            <a:r>
              <a:rPr lang="zh-CN" altLang="en-US" sz="3600" dirty="0">
                <a:cs typeface="+mn-ea"/>
                <a:sym typeface="+mn-lt"/>
              </a:rPr>
              <a:t>谢谢各位老师！</a:t>
            </a:r>
          </a:p>
          <a:p>
            <a:endParaRPr lang="en-US" altLang="zh-CN" sz="3600" dirty="0">
              <a:cs typeface="+mn-ea"/>
              <a:sym typeface="+mn-lt"/>
            </a:endParaRPr>
          </a:p>
        </p:txBody>
      </p:sp>
      <p:pic>
        <p:nvPicPr>
          <p:cNvPr id="6" name="Picture 3" descr="12m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4993">
            <a:off x="900705" y="3528479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936CDCB-EBA5-41D6-B6DD-164A8890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1" y="442875"/>
            <a:ext cx="9799049" cy="1064812"/>
          </a:xfrm>
        </p:spPr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加我并进入同行交流群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842E8-FAF8-4D55-81EF-41E1E8BCC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21" y="1507688"/>
            <a:ext cx="4585000" cy="4585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63820B-8E82-41CF-9196-2BEB2F6C991A}"/>
              </a:ext>
            </a:extLst>
          </p:cNvPr>
          <p:cNvSpPr txBox="1"/>
          <p:nvPr/>
        </p:nvSpPr>
        <p:spPr>
          <a:xfrm>
            <a:off x="5469834" y="6102628"/>
            <a:ext cx="5433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备注：姓名-单位-职称/年级-研究方向</a:t>
            </a:r>
          </a:p>
        </p:txBody>
      </p:sp>
    </p:spTree>
    <p:extLst>
      <p:ext uri="{BB962C8B-B14F-4D97-AF65-F5344CB8AC3E}">
        <p14:creationId xmlns:p14="http://schemas.microsoft.com/office/powerpoint/2010/main" val="69530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c4kb50r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4596</TotalTime>
  <Words>11010</Words>
  <Application>Microsoft Office PowerPoint</Application>
  <PresentationFormat>宽屏</PresentationFormat>
  <Paragraphs>1082</Paragraphs>
  <Slides>96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6" baseType="lpstr">
      <vt:lpstr>-apple-system</vt:lpstr>
      <vt:lpstr>等线</vt:lpstr>
      <vt:lpstr>黑体</vt:lpstr>
      <vt:lpstr>微软雅黑</vt:lpstr>
      <vt:lpstr>Arial</vt:lpstr>
      <vt:lpstr>Georgia</vt:lpstr>
      <vt:lpstr>Helvetica</vt:lpstr>
      <vt:lpstr>Segoe UI</vt:lpstr>
      <vt:lpstr>Wingdings</vt:lpstr>
      <vt:lpstr>Office 主题​​</vt:lpstr>
      <vt:lpstr>宏基因组数据分析的 机遇与挑战</vt:lpstr>
      <vt:lpstr>PowerPoint 演示文稿</vt:lpstr>
      <vt:lpstr>为什么微生物组这么热？</vt:lpstr>
      <vt:lpstr>动植物生活环境中充满微生物</vt:lpstr>
      <vt:lpstr>报告提纲</vt:lpstr>
      <vt:lpstr>报告提纲</vt:lpstr>
      <vt:lpstr>宏基因组学定义</vt:lpstr>
      <vt:lpstr>Microbiome, microbiota, metagenome和 多样性的个人理解</vt:lpstr>
      <vt:lpstr>微生物组包含微生物群</vt:lpstr>
      <vt:lpstr>广义的宏基因组学</vt:lpstr>
      <vt:lpstr>发展史. 0基础设施搭建——黑暗中摸索</vt:lpstr>
      <vt:lpstr>PowerPoint 演示文稿</vt:lpstr>
      <vt:lpstr>发展史. 1提出概念</vt:lpstr>
      <vt:lpstr>发展史. 2建立方法</vt:lpstr>
      <vt:lpstr>发展史. 3遍地开花</vt:lpstr>
      <vt:lpstr>世界范围内的微生物组计划</vt:lpstr>
      <vt:lpstr>发展史. 4黄金时代</vt:lpstr>
      <vt:lpstr>报告提纲</vt:lpstr>
      <vt:lpstr>1. 宏基因组测序微生物基因(组)集</vt:lpstr>
      <vt:lpstr>PowerPoint 演示文稿</vt:lpstr>
      <vt:lpstr>作者简介</vt:lpstr>
      <vt:lpstr>参考基因(组)集近10年代表工作</vt:lpstr>
      <vt:lpstr>参考基因(组)集近10年代表工作</vt:lpstr>
      <vt:lpstr>总结为3个时代</vt:lpstr>
      <vt:lpstr>2. 微生物组关联分析</vt:lpstr>
      <vt:lpstr>二型糖尿病与肠道菌群的关系</vt:lpstr>
      <vt:lpstr>微生物组关联分析(Microbiome/Metagenome-wide association studies , MWAS)</vt:lpstr>
      <vt:lpstr>关联分析</vt:lpstr>
      <vt:lpstr>MWAS应用——Wang Jun(王军)</vt:lpstr>
      <vt:lpstr>微生物组年(人类微生物组计划十年总结)</vt:lpstr>
      <vt:lpstr>PowerPoint 演示文稿</vt:lpstr>
      <vt:lpstr>赵立平等《科学》：用膳食纤维"钓"出15株缓解糖尿病的细菌！</vt:lpstr>
      <vt:lpstr>PowerPoint 演示文稿</vt:lpstr>
      <vt:lpstr>宏基因组关联分析(宏基因组/扩增子测序)</vt:lpstr>
      <vt:lpstr>第一阶段：获取数据-人群、取材和测序</vt:lpstr>
      <vt:lpstr>第二阶段：参考基因集-基因、分类、功能和菌株</vt:lpstr>
      <vt:lpstr>第三阶段：关联与验证</vt:lpstr>
      <vt:lpstr>3. 肠型(Enterotypes)</vt:lpstr>
      <vt:lpstr>4. 肥胖</vt:lpstr>
      <vt:lpstr>5. 癌症</vt:lpstr>
      <vt:lpstr>6. 肠脑轴</vt:lpstr>
      <vt:lpstr>7. 疾病诊断</vt:lpstr>
      <vt:lpstr>报告提纲</vt:lpstr>
      <vt:lpstr>微生物组研究方法</vt:lpstr>
      <vt:lpstr>宏组学概述</vt:lpstr>
      <vt:lpstr>《微生物组实验手册》</vt:lpstr>
      <vt:lpstr>数据分析的基本思想——三步走</vt:lpstr>
      <vt:lpstr>扩增子和宏基因组分析流程</vt:lpstr>
      <vt:lpstr>扩增子分析软件和数据库</vt:lpstr>
      <vt:lpstr>QIIME2——可重复全程记录式分析流程</vt:lpstr>
      <vt:lpstr>QIIME 2简明和完整中文教程</vt:lpstr>
      <vt:lpstr>易扩增子(EasyAmplicon)</vt:lpstr>
      <vt:lpstr>宏基因组</vt:lpstr>
      <vt:lpstr>宏基因组分析流程</vt:lpstr>
      <vt:lpstr>软件安装——BioConda</vt:lpstr>
      <vt:lpstr>国家微生物科学数据中心</vt:lpstr>
      <vt:lpstr>微生物组数据库国内下载</vt:lpstr>
      <vt:lpstr>易宏基因组(EasyMetagenome)</vt:lpstr>
      <vt:lpstr>报告提纲</vt:lpstr>
      <vt:lpstr>PowerPoint 演示文稿</vt:lpstr>
      <vt:lpstr>统计可视化amplicon包</vt:lpstr>
      <vt:lpstr>ImageGP——在线绘制20种图/分析</vt:lpstr>
      <vt:lpstr>ImageGP 2图+代码可重复分析</vt:lpstr>
      <vt:lpstr>E Venn — 维恩图统计绘图大全</vt:lpstr>
      <vt:lpstr>交互的生命之树(interactive Tree Of Life, iTOL)</vt:lpstr>
      <vt:lpstr>作者Peer Bork和iTOL文章简介</vt:lpstr>
      <vt:lpstr>GraPhlAn美化物种树</vt:lpstr>
      <vt:lpstr>《微生物组数据分析与可视化实战》—科学出版社</vt:lpstr>
      <vt:lpstr>文章图的差距</vt:lpstr>
      <vt:lpstr>文章图的差距</vt:lpstr>
      <vt:lpstr>套路总结</vt:lpstr>
      <vt:lpstr>套路总结</vt:lpstr>
      <vt:lpstr>最常用的半/全版格式(Nature)</vt:lpstr>
      <vt:lpstr>中国高通量测序数据中心——GSA</vt:lpstr>
      <vt:lpstr>文件附件整理</vt:lpstr>
      <vt:lpstr>数据代码图表整理示例</vt:lpstr>
      <vt:lpstr>报告提纲</vt:lpstr>
      <vt:lpstr>宏基因组分箱获得基因组草图</vt:lpstr>
      <vt:lpstr>PowerPoint 演示文稿</vt:lpstr>
      <vt:lpstr>最常用的两个分箱流程和去冗余工具</vt:lpstr>
      <vt:lpstr>细菌基因组去冗余神器——dRep</vt:lpstr>
      <vt:lpstr>Jillian Banfield团队简介</vt:lpstr>
      <vt:lpstr>基因组分类数据库 (Genome Taxonomy DataBase, GTDB)</vt:lpstr>
      <vt:lpstr>GTDB数据库—细菌共有单拷贝蛋白构建生命之树</vt:lpstr>
      <vt:lpstr>澳大利亚昆士兰大学 Donovan Paks</vt:lpstr>
      <vt:lpstr>GTDB-Tk(Toolkit)</vt:lpstr>
      <vt:lpstr>NBT：单细胞测序组装宏基因组</vt:lpstr>
      <vt:lpstr>NBT：超高速细菌基因组检索技术</vt:lpstr>
      <vt:lpstr>NBT：大规模培养细菌组</vt:lpstr>
      <vt:lpstr>NBT：Nanopore宏基因组诊断呼吸道感染</vt:lpstr>
      <vt:lpstr>NBT：二、三代混合组装获得高质量基因</vt:lpstr>
      <vt:lpstr>NBT: 宏表观组—DNA甲基化辅助宏基因组分箱</vt:lpstr>
      <vt:lpstr>报告提纲</vt:lpstr>
      <vt:lpstr>总结</vt:lpstr>
      <vt:lpstr>宏基因组公众号</vt:lpstr>
      <vt:lpstr>加我并进入同行交流群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Yong-Xin Liu</dc:creator>
  <cp:lastModifiedBy>Yong-Xin Liu</cp:lastModifiedBy>
  <cp:revision>369</cp:revision>
  <dcterms:created xsi:type="dcterms:W3CDTF">2017-01-24T06:04:37Z</dcterms:created>
  <dcterms:modified xsi:type="dcterms:W3CDTF">2020-12-08T08:23:21Z</dcterms:modified>
</cp:coreProperties>
</file>